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19" r:id="rId3"/>
    <p:sldId id="2061" r:id="rId4"/>
    <p:sldId id="2062" r:id="rId5"/>
    <p:sldId id="2063" r:id="rId6"/>
    <p:sldId id="320" r:id="rId7"/>
    <p:sldId id="256" r:id="rId8"/>
    <p:sldId id="2073" r:id="rId9"/>
    <p:sldId id="280" r:id="rId10"/>
    <p:sldId id="2087" r:id="rId11"/>
    <p:sldId id="2082" r:id="rId12"/>
    <p:sldId id="2077" r:id="rId13"/>
    <p:sldId id="2085" r:id="rId14"/>
    <p:sldId id="2086" r:id="rId15"/>
    <p:sldId id="2075" r:id="rId16"/>
    <p:sldId id="2078" r:id="rId17"/>
    <p:sldId id="2079" r:id="rId18"/>
    <p:sldId id="2080" r:id="rId19"/>
    <p:sldId id="2081" r:id="rId20"/>
    <p:sldId id="2084" r:id="rId21"/>
    <p:sldId id="282" r:id="rId22"/>
    <p:sldId id="281" r:id="rId23"/>
    <p:sldId id="2071" r:id="rId24"/>
    <p:sldId id="2083" r:id="rId25"/>
    <p:sldId id="408" r:id="rId26"/>
    <p:sldId id="503" r:id="rId27"/>
    <p:sldId id="411" r:id="rId28"/>
    <p:sldId id="412" r:id="rId29"/>
    <p:sldId id="20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5" autoAdjust="0"/>
    <p:restoredTop sz="94660"/>
  </p:normalViewPr>
  <p:slideViewPr>
    <p:cSldViewPr snapToGrid="0">
      <p:cViewPr varScale="1">
        <p:scale>
          <a:sx n="66" d="100"/>
          <a:sy n="66" d="100"/>
        </p:scale>
        <p:origin x="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1A6F2-E268-4A78-9CAD-6A18174ED28C}" type="datetimeFigureOut">
              <a:rPr lang="en-US" smtClean="0"/>
              <a:t>9/27/20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7E2DD-DA14-438D-A5D8-C18DFA4D2E77}" type="slidenum">
              <a:rPr lang="en-US" smtClean="0"/>
              <a:t>‹#›</a:t>
            </a:fld>
            <a:endParaRPr lang="en-US"/>
          </a:p>
        </p:txBody>
      </p:sp>
    </p:spTree>
    <p:extLst>
      <p:ext uri="{BB962C8B-B14F-4D97-AF65-F5344CB8AC3E}">
        <p14:creationId xmlns:p14="http://schemas.microsoft.com/office/powerpoint/2010/main" val="270389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1304EE1-E640-4562-9B5B-AE32C4349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60FFC2-50E5-40EE-AA1D-6B5EA8503610}" type="slidenum">
              <a:rPr kumimoji="0"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9219" name="Rectangle 2">
            <a:extLst>
              <a:ext uri="{FF2B5EF4-FFF2-40B4-BE49-F238E27FC236}">
                <a16:creationId xmlns:a16="http://schemas.microsoft.com/office/drawing/2014/main" id="{267562CE-A95E-4E8E-A2DE-3F95BC434F7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0A892EF-C222-4A09-9B50-E9937BD16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25802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5C07-2632-437D-9CF4-210B78F70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A8CF1B-2029-45A3-9861-5FFC12CBA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C06C9-891D-4E20-A16C-EB3200B97124}"/>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83C0E6BD-0460-465A-8E47-60500D0C0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E12FD-A228-436B-B1E0-3BDA02C2780E}"/>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278257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FF0E-E54E-425E-9F42-5383924F8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2EBC8-4A64-440F-9E61-2579C346AA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8DC1E-D752-4064-90A6-1B92D7C2FA5D}"/>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AFEED2E7-0D38-4EF9-801D-0BD44660F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DCAC2-B4F6-4760-913D-BF7DA003E4AF}"/>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324778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2F851-A955-4A65-9580-6CD3BDFDF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CAAE4-0708-4FA6-A6A8-BDA8F9F858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A5894-F19C-4986-9C71-31D2E0D861AB}"/>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0A313738-9A1C-4E65-AF45-9EE603F76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258D0-CB6F-4676-BA01-FEB2688A4F52}"/>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57715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6A20F41-7344-407A-8CBE-8FF3A986E438}"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339339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20F41-7344-407A-8CBE-8FF3A986E438}"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3792142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20F41-7344-407A-8CBE-8FF3A986E438}"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4664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20F41-7344-407A-8CBE-8FF3A986E438}"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165380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20F41-7344-407A-8CBE-8FF3A986E438}" type="datetimeFigureOut">
              <a:rPr lang="en-US" smtClean="0"/>
              <a:t>9/27/20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53302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20F41-7344-407A-8CBE-8FF3A986E438}" type="datetimeFigureOut">
              <a:rPr lang="en-US" smtClean="0"/>
              <a:t>9/27/20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977746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20F41-7344-407A-8CBE-8FF3A986E438}" type="datetimeFigureOut">
              <a:rPr lang="en-US" smtClean="0"/>
              <a:t>9/27/20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177651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A20F41-7344-407A-8CBE-8FF3A986E438}"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262156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C734F-AD12-4E85-A686-1FDFFF07C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751F1-7EE8-4B9D-A9D9-DA345A875E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591F7-9C06-44DD-826D-142A0EA1D63A}"/>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4B0C0E07-3A1E-487D-B130-33805C8E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BFECB-5D75-4FFC-BD68-9027C132790A}"/>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268269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A20F41-7344-407A-8CBE-8FF3A986E438}"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229375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20F41-7344-407A-8CBE-8FF3A986E438}"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331731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20F41-7344-407A-8CBE-8FF3A986E438}"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B3602-9AC9-48F0-B785-7175F97C5270}" type="slidenum">
              <a:rPr lang="en-US" smtClean="0"/>
              <a:t>‹#›</a:t>
            </a:fld>
            <a:endParaRPr lang="en-US"/>
          </a:p>
        </p:txBody>
      </p:sp>
    </p:spTree>
    <p:extLst>
      <p:ext uri="{BB962C8B-B14F-4D97-AF65-F5344CB8AC3E}">
        <p14:creationId xmlns:p14="http://schemas.microsoft.com/office/powerpoint/2010/main" val="19178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834E-0DDB-41C1-80AA-F4262A00B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E23EC-1503-4F0E-B966-FE3410038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1304C3-D1E2-4536-84A9-34AECAEA787B}"/>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4E3638E5-8B81-40FD-92F7-D5FF9D091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CBEB2-14B6-42F0-A560-F067B17FB668}"/>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57553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E79-EB26-45C9-843D-5056CE7D4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C35DC-D790-4CBA-9161-0BF4A56CD2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BD1223-9873-46DE-A9F9-5F42BD8839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B82A-6965-4A01-8BEB-021A466159D1}"/>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6" name="Footer Placeholder 5">
            <a:extLst>
              <a:ext uri="{FF2B5EF4-FFF2-40B4-BE49-F238E27FC236}">
                <a16:creationId xmlns:a16="http://schemas.microsoft.com/office/drawing/2014/main" id="{5575A3C4-E9C3-4CC7-BAF5-763870341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D080A-CBC7-4222-9567-5146EF0753C7}"/>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274972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02F1-C03A-44FD-866E-DF0F4D0FEE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EAE973-C277-4C45-A367-A933EE521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AE7E9-F9F6-40EA-ADFC-844AA57185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6D714-05B0-4A1E-9591-E10890DB5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19EB29-FC82-451F-A26B-F5702E5BE1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7A432C-0B11-44E6-A5E6-76F84297CA18}"/>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8" name="Footer Placeholder 7">
            <a:extLst>
              <a:ext uri="{FF2B5EF4-FFF2-40B4-BE49-F238E27FC236}">
                <a16:creationId xmlns:a16="http://schemas.microsoft.com/office/drawing/2014/main" id="{48BC9C6F-609E-4E91-AAE6-1B99D3987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2F5C0-CC4F-4C73-AE27-AD288F656F2C}"/>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369124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DAED-3827-4704-AD73-D65D195B28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009663-44F0-4138-9A01-8CD6E9F99861}"/>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4" name="Footer Placeholder 3">
            <a:extLst>
              <a:ext uri="{FF2B5EF4-FFF2-40B4-BE49-F238E27FC236}">
                <a16:creationId xmlns:a16="http://schemas.microsoft.com/office/drawing/2014/main" id="{A021F7CD-F872-49DB-8C42-BF4616375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4DBE8E-2D7B-4EB9-8077-7E91A164C88C}"/>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225706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C2CD1-431A-4F64-9A7B-6432E99CFDDA}"/>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3" name="Footer Placeholder 2">
            <a:extLst>
              <a:ext uri="{FF2B5EF4-FFF2-40B4-BE49-F238E27FC236}">
                <a16:creationId xmlns:a16="http://schemas.microsoft.com/office/drawing/2014/main" id="{484F8C4F-478C-446F-8C17-15C0BFBE1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58B0F9-ACB7-4DD1-9A21-4B5DA39F485F}"/>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111598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FF82-6DF0-4A40-8A61-5F073F04A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043A3-9859-45B7-B28A-7BB3186C6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A0681-20C2-45AD-B28B-6DD4C9FF1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0F50EA-32E1-449A-B435-2099A1C90A78}"/>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6" name="Footer Placeholder 5">
            <a:extLst>
              <a:ext uri="{FF2B5EF4-FFF2-40B4-BE49-F238E27FC236}">
                <a16:creationId xmlns:a16="http://schemas.microsoft.com/office/drawing/2014/main" id="{FCE0F82B-A509-4FD1-8A12-5D3B119F8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AF454-06FC-4488-854C-2DB82B02539C}"/>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114183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1FD5-BBB5-4DB4-AA01-2BBC75064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C24FC-04BF-4704-8C71-F50CB091C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6E126-AC05-48C9-BD6C-45928C217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627B94-D6D9-46D6-B389-8B7852F48649}"/>
              </a:ext>
            </a:extLst>
          </p:cNvPr>
          <p:cNvSpPr>
            <a:spLocks noGrp="1"/>
          </p:cNvSpPr>
          <p:nvPr>
            <p:ph type="dt" sz="half" idx="10"/>
          </p:nvPr>
        </p:nvSpPr>
        <p:spPr/>
        <p:txBody>
          <a:bodyPr/>
          <a:lstStyle/>
          <a:p>
            <a:fld id="{B0E89D53-94DE-4667-B9CB-C81EB1C639DE}" type="datetimeFigureOut">
              <a:rPr lang="en-US" smtClean="0"/>
              <a:t>9/27/20</a:t>
            </a:fld>
            <a:endParaRPr lang="en-US"/>
          </a:p>
        </p:txBody>
      </p:sp>
      <p:sp>
        <p:nvSpPr>
          <p:cNvPr id="6" name="Footer Placeholder 5">
            <a:extLst>
              <a:ext uri="{FF2B5EF4-FFF2-40B4-BE49-F238E27FC236}">
                <a16:creationId xmlns:a16="http://schemas.microsoft.com/office/drawing/2014/main" id="{82184D46-8845-4B91-BE99-87608FB1E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EDE06-4F73-4CB5-93E5-D59D0C2FF3DB}"/>
              </a:ext>
            </a:extLst>
          </p:cNvPr>
          <p:cNvSpPr>
            <a:spLocks noGrp="1"/>
          </p:cNvSpPr>
          <p:nvPr>
            <p:ph type="sldNum" sz="quarter" idx="12"/>
          </p:nvPr>
        </p:nvSpPr>
        <p:spPr/>
        <p:txBody>
          <a:bodyPr/>
          <a:lstStyle/>
          <a:p>
            <a:fld id="{15F33049-6A46-4355-B694-0CC111416E06}" type="slidenum">
              <a:rPr lang="en-US" smtClean="0"/>
              <a:t>‹#›</a:t>
            </a:fld>
            <a:endParaRPr lang="en-US"/>
          </a:p>
        </p:txBody>
      </p:sp>
    </p:spTree>
    <p:extLst>
      <p:ext uri="{BB962C8B-B14F-4D97-AF65-F5344CB8AC3E}">
        <p14:creationId xmlns:p14="http://schemas.microsoft.com/office/powerpoint/2010/main" val="267821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99A434-83B8-46EE-8F76-F4C9B4269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9F799-8E45-43BE-A502-6D9CDE3FD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7032E-607D-4460-91F1-422AEE751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9D53-94DE-4667-B9CB-C81EB1C639DE}" type="datetimeFigureOut">
              <a:rPr lang="en-US" smtClean="0"/>
              <a:t>9/27/20</a:t>
            </a:fld>
            <a:endParaRPr lang="en-US"/>
          </a:p>
        </p:txBody>
      </p:sp>
      <p:sp>
        <p:nvSpPr>
          <p:cNvPr id="5" name="Footer Placeholder 4">
            <a:extLst>
              <a:ext uri="{FF2B5EF4-FFF2-40B4-BE49-F238E27FC236}">
                <a16:creationId xmlns:a16="http://schemas.microsoft.com/office/drawing/2014/main" id="{F2014CE2-17CC-4878-BE41-82C154F8A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B06B1-BC90-468C-9624-E1443E169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33049-6A46-4355-B694-0CC111416E06}" type="slidenum">
              <a:rPr lang="en-US" smtClean="0"/>
              <a:t>‹#›</a:t>
            </a:fld>
            <a:endParaRPr lang="en-US"/>
          </a:p>
        </p:txBody>
      </p:sp>
    </p:spTree>
    <p:extLst>
      <p:ext uri="{BB962C8B-B14F-4D97-AF65-F5344CB8AC3E}">
        <p14:creationId xmlns:p14="http://schemas.microsoft.com/office/powerpoint/2010/main" val="40981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A20F41-7344-407A-8CBE-8FF3A986E438}" type="datetimeFigureOut">
              <a:rPr lang="en-US" smtClean="0"/>
              <a:t>9/27/20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9B3602-9AC9-48F0-B785-7175F97C5270}" type="slidenum">
              <a:rPr lang="en-US" smtClean="0"/>
              <a:t>‹#›</a:t>
            </a:fld>
            <a:endParaRPr lang="en-US"/>
          </a:p>
        </p:txBody>
      </p:sp>
    </p:spTree>
    <p:extLst>
      <p:ext uri="{BB962C8B-B14F-4D97-AF65-F5344CB8AC3E}">
        <p14:creationId xmlns:p14="http://schemas.microsoft.com/office/powerpoint/2010/main" val="1385988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tags" Target="../tags/tag3.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5.xml"/><Relationship Id="rId15" Type="http://schemas.openxmlformats.org/officeDocument/2006/relationships/image" Target="../media/image34.png"/><Relationship Id="rId10" Type="http://schemas.openxmlformats.org/officeDocument/2006/relationships/image" Target="../media/image28.png"/><Relationship Id="rId4" Type="http://schemas.openxmlformats.org/officeDocument/2006/relationships/tags" Target="../tags/tag4.xml"/><Relationship Id="rId9" Type="http://schemas.openxmlformats.org/officeDocument/2006/relationships/image" Target="../media/image31.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tags" Target="../tags/tag8.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10.xml"/><Relationship Id="rId15" Type="http://schemas.openxmlformats.org/officeDocument/2006/relationships/image" Target="../media/image35.png"/><Relationship Id="rId10" Type="http://schemas.openxmlformats.org/officeDocument/2006/relationships/image" Target="../media/image28.png"/><Relationship Id="rId4" Type="http://schemas.openxmlformats.org/officeDocument/2006/relationships/tags" Target="../tags/tag9.xml"/><Relationship Id="rId9" Type="http://schemas.openxmlformats.org/officeDocument/2006/relationships/image" Target="../media/image31.png"/><Relationship Id="rId1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id="{50E01235-4228-417A-972C-F447BDE577CA}"/>
              </a:ext>
            </a:extLst>
          </p:cNvPr>
          <p:cNvSpPr txBox="1">
            <a:spLocks noChangeArrowheads="1"/>
          </p:cNvSpPr>
          <p:nvPr/>
        </p:nvSpPr>
        <p:spPr bwMode="auto">
          <a:xfrm>
            <a:off x="838200" y="2340430"/>
            <a:ext cx="4245429" cy="22063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fontAlgn="base">
              <a:lnSpc>
                <a:spcPct val="90000"/>
              </a:lnSpc>
              <a:spcBef>
                <a:spcPct val="0"/>
              </a:spcBef>
              <a:spcAft>
                <a:spcPts val="600"/>
              </a:spcAft>
            </a:pPr>
            <a:r>
              <a:rPr lang="en-US" altLang="zh-TW" sz="2800" b="1" kern="1200">
                <a:solidFill>
                  <a:schemeClr val="tx1"/>
                </a:solidFill>
                <a:latin typeface="+mj-lt"/>
                <a:ea typeface="+mj-ea"/>
                <a:cs typeface="+mj-cs"/>
              </a:rPr>
              <a:t>Week 3 : Master UFO Program &amp; Base 10 7Strong</a:t>
            </a:r>
          </a:p>
          <a:p>
            <a:pPr fontAlgn="base">
              <a:lnSpc>
                <a:spcPct val="90000"/>
              </a:lnSpc>
              <a:spcBef>
                <a:spcPct val="0"/>
              </a:spcBef>
              <a:spcAft>
                <a:spcPts val="600"/>
              </a:spcAft>
            </a:pPr>
            <a:r>
              <a:rPr lang="zh-TW" altLang="en-US" sz="2800" b="1" kern="1200">
                <a:solidFill>
                  <a:schemeClr val="tx1"/>
                </a:solidFill>
                <a:latin typeface="+mj-lt"/>
                <a:ea typeface="+mj-ea"/>
                <a:cs typeface="+mj-cs"/>
              </a:rPr>
              <a:t>第</a:t>
            </a:r>
            <a:r>
              <a:rPr lang="en-US" altLang="zh-CN" sz="2800" b="1" kern="1200">
                <a:solidFill>
                  <a:schemeClr val="tx1"/>
                </a:solidFill>
                <a:latin typeface="+mj-lt"/>
                <a:ea typeface="+mj-ea"/>
                <a:cs typeface="+mj-cs"/>
              </a:rPr>
              <a:t>3</a:t>
            </a:r>
            <a:r>
              <a:rPr lang="zh-CN" altLang="en-US" sz="2800" b="1" kern="1200">
                <a:solidFill>
                  <a:schemeClr val="tx1"/>
                </a:solidFill>
                <a:latin typeface="+mj-lt"/>
                <a:ea typeface="+mj-ea"/>
                <a:cs typeface="+mj-cs"/>
              </a:rPr>
              <a:t>周 ： </a:t>
            </a:r>
            <a:r>
              <a:rPr lang="zh-TW" altLang="en-US" sz="2800" b="1" kern="1200">
                <a:solidFill>
                  <a:schemeClr val="tx1"/>
                </a:solidFill>
                <a:latin typeface="+mj-lt"/>
                <a:ea typeface="+mj-ea"/>
                <a:cs typeface="+mj-cs"/>
              </a:rPr>
              <a:t>卓越超连锁店主计划</a:t>
            </a:r>
            <a:r>
              <a:rPr lang="zh-CN" altLang="en-US" sz="2800" b="1" kern="1200">
                <a:solidFill>
                  <a:schemeClr val="tx1"/>
                </a:solidFill>
                <a:latin typeface="+mj-lt"/>
                <a:ea typeface="+mj-ea"/>
                <a:cs typeface="+mj-cs"/>
              </a:rPr>
              <a:t>及基本</a:t>
            </a:r>
            <a:r>
              <a:rPr lang="en-US" altLang="zh-CN" sz="2800" b="1" kern="1200">
                <a:solidFill>
                  <a:schemeClr val="tx1"/>
                </a:solidFill>
                <a:latin typeface="+mj-lt"/>
                <a:ea typeface="+mj-ea"/>
                <a:cs typeface="+mj-cs"/>
              </a:rPr>
              <a:t>10</a:t>
            </a:r>
            <a:r>
              <a:rPr lang="zh-CN" altLang="en-US" sz="2800" b="1" kern="1200">
                <a:solidFill>
                  <a:schemeClr val="tx1"/>
                </a:solidFill>
                <a:latin typeface="+mj-lt"/>
                <a:ea typeface="+mj-ea"/>
                <a:cs typeface="+mj-cs"/>
              </a:rPr>
              <a:t>顾客</a:t>
            </a:r>
            <a:r>
              <a:rPr lang="en-US" altLang="zh-CN" sz="2800" b="1" kern="1200">
                <a:solidFill>
                  <a:schemeClr val="tx1"/>
                </a:solidFill>
                <a:latin typeface="+mj-lt"/>
                <a:ea typeface="+mj-ea"/>
                <a:cs typeface="+mj-cs"/>
              </a:rPr>
              <a:t>7</a:t>
            </a:r>
            <a:r>
              <a:rPr lang="zh-CN" altLang="en-US" sz="2800" b="1" kern="1200">
                <a:solidFill>
                  <a:schemeClr val="tx1"/>
                </a:solidFill>
                <a:latin typeface="+mj-lt"/>
                <a:ea typeface="+mj-ea"/>
                <a:cs typeface="+mj-cs"/>
              </a:rPr>
              <a:t>人强</a:t>
            </a:r>
            <a:endParaRPr lang="en-US" altLang="zh-TW" sz="2800" b="1" kern="1200">
              <a:solidFill>
                <a:schemeClr val="tx1"/>
              </a:solidFill>
              <a:latin typeface="+mj-lt"/>
              <a:ea typeface="+mj-ea"/>
              <a:cs typeface="+mj-cs"/>
            </a:endParaRPr>
          </a:p>
        </p:txBody>
      </p:sp>
      <p:sp>
        <p:nvSpPr>
          <p:cNvPr id="15"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ext&#10;&#10;Description automatically generated">
            <a:extLst>
              <a:ext uri="{FF2B5EF4-FFF2-40B4-BE49-F238E27FC236}">
                <a16:creationId xmlns:a16="http://schemas.microsoft.com/office/drawing/2014/main" id="{0F398347-9166-9C40-9327-29AA4F842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115" y="2047614"/>
            <a:ext cx="5466806" cy="1995384"/>
          </a:xfrm>
          <a:prstGeom prst="rect">
            <a:avLst/>
          </a:prstGeom>
        </p:spPr>
      </p:pic>
      <p:sp>
        <p:nvSpPr>
          <p:cNvPr id="16"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2497413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4" name="Rectangle 1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ext&#10;&#10;Description automatically generated">
            <a:extLst>
              <a:ext uri="{FF2B5EF4-FFF2-40B4-BE49-F238E27FC236}">
                <a16:creationId xmlns:a16="http://schemas.microsoft.com/office/drawing/2014/main" id="{7E5D541A-FD20-874D-8478-736EFBC16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85" y="205577"/>
            <a:ext cx="5448300" cy="6413500"/>
          </a:xfrm>
          <a:prstGeom prst="rect">
            <a:avLst/>
          </a:prstGeom>
        </p:spPr>
      </p:pic>
      <p:pic>
        <p:nvPicPr>
          <p:cNvPr id="12" name="Picture 11" descr="Text&#10;&#10;Description automatically generated">
            <a:extLst>
              <a:ext uri="{FF2B5EF4-FFF2-40B4-BE49-F238E27FC236}">
                <a16:creationId xmlns:a16="http://schemas.microsoft.com/office/drawing/2014/main" id="{2B467ADC-3122-B243-90DD-7129229A7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916" y="0"/>
            <a:ext cx="5307819" cy="6858000"/>
          </a:xfrm>
          <a:prstGeom prst="rect">
            <a:avLst/>
          </a:prstGeom>
        </p:spPr>
      </p:pic>
    </p:spTree>
    <p:extLst>
      <p:ext uri="{BB962C8B-B14F-4D97-AF65-F5344CB8AC3E}">
        <p14:creationId xmlns:p14="http://schemas.microsoft.com/office/powerpoint/2010/main" val="295841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5835C-9353-45AF-933D-A72F7D06CF3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defTabSz="914400"/>
            <a:r>
              <a:rPr lang="en-US" sz="4800" b="1" kern="1200">
                <a:solidFill>
                  <a:srgbClr val="FFFFFF"/>
                </a:solidFill>
                <a:latin typeface="+mj-lt"/>
                <a:ea typeface="+mj-ea"/>
                <a:cs typeface="+mj-cs"/>
              </a:rPr>
              <a:t>Criteria 标准</a:t>
            </a:r>
          </a:p>
        </p:txBody>
      </p:sp>
      <p:pic>
        <p:nvPicPr>
          <p:cNvPr id="8" name="Picture 7" descr="Text&#10;&#10;Description automatically generated">
            <a:extLst>
              <a:ext uri="{FF2B5EF4-FFF2-40B4-BE49-F238E27FC236}">
                <a16:creationId xmlns:a16="http://schemas.microsoft.com/office/drawing/2014/main" id="{5CD91D1C-F6EC-4148-A599-1D7E877AC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311" y="177241"/>
            <a:ext cx="5637989" cy="6500928"/>
          </a:xfrm>
          <a:prstGeom prst="rect">
            <a:avLst/>
          </a:prstGeom>
        </p:spPr>
      </p:pic>
    </p:spTree>
    <p:extLst>
      <p:ext uri="{BB962C8B-B14F-4D97-AF65-F5344CB8AC3E}">
        <p14:creationId xmlns:p14="http://schemas.microsoft.com/office/powerpoint/2010/main" val="233836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870B0F5A-D461-3849-9677-38920BD93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144" y="-1"/>
            <a:ext cx="6032332" cy="687029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3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able&#10;&#10;Description automatically generated">
            <a:extLst>
              <a:ext uri="{FF2B5EF4-FFF2-40B4-BE49-F238E27FC236}">
                <a16:creationId xmlns:a16="http://schemas.microsoft.com/office/drawing/2014/main" id="{91A70ACA-0CD7-6A43-AC85-2A647F58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143" y="-2"/>
            <a:ext cx="5697840" cy="6858001"/>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8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Graphical user interface, application, icon&#10;&#10;Description automatically generated">
            <a:extLst>
              <a:ext uri="{FF2B5EF4-FFF2-40B4-BE49-F238E27FC236}">
                <a16:creationId xmlns:a16="http://schemas.microsoft.com/office/drawing/2014/main" id="{346D109F-A910-ED4C-AC53-659ABAE3D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303" y="2978923"/>
            <a:ext cx="4660900" cy="3124200"/>
          </a:xfrm>
          <a:prstGeom prst="rect">
            <a:avLst/>
          </a:prstGeom>
        </p:spPr>
      </p:pic>
      <p:pic>
        <p:nvPicPr>
          <p:cNvPr id="6" name="Content Placeholder 5" descr="Graphical user interface, application, website&#10;&#10;Description automatically generated">
            <a:extLst>
              <a:ext uri="{FF2B5EF4-FFF2-40B4-BE49-F238E27FC236}">
                <a16:creationId xmlns:a16="http://schemas.microsoft.com/office/drawing/2014/main" id="{344DD2F7-EC4D-E244-B41E-7BE9456C63E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3448" y="2853888"/>
            <a:ext cx="5232400" cy="3124200"/>
          </a:xfrm>
        </p:spPr>
      </p:pic>
      <p:sp>
        <p:nvSpPr>
          <p:cNvPr id="2" name="Title 1">
            <a:extLst>
              <a:ext uri="{FF2B5EF4-FFF2-40B4-BE49-F238E27FC236}">
                <a16:creationId xmlns:a16="http://schemas.microsoft.com/office/drawing/2014/main" id="{1AA9234D-1BDF-47C2-B5E9-A3B95DEB398A}"/>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Where to locate it: </a:t>
            </a:r>
            <a:r>
              <a:rPr lang="en-US" sz="4000" dirty="0" err="1">
                <a:solidFill>
                  <a:srgbClr val="FFFFFF"/>
                </a:solidFill>
              </a:rPr>
              <a:t>unFranchise.com</a:t>
            </a:r>
            <a:br>
              <a:rPr lang="en-US" sz="4000" dirty="0">
                <a:solidFill>
                  <a:srgbClr val="FFFFFF"/>
                </a:solidFill>
              </a:rPr>
            </a:br>
            <a:r>
              <a:rPr lang="en-US" sz="3200" dirty="0" err="1">
                <a:solidFill>
                  <a:srgbClr val="FFFFFF"/>
                </a:solidFill>
              </a:rPr>
              <a:t>那里可以找到卓越超连锁店主计划</a:t>
            </a:r>
            <a:r>
              <a:rPr lang="zh-CN" altLang="en-US" sz="3200" dirty="0">
                <a:solidFill>
                  <a:srgbClr val="FFFFFF"/>
                </a:solidFill>
              </a:rPr>
              <a:t>？</a:t>
            </a:r>
            <a:endParaRPr lang="en-US" sz="3200" dirty="0">
              <a:solidFill>
                <a:srgbClr val="FFFFFF"/>
              </a:solidFill>
            </a:endParaRPr>
          </a:p>
        </p:txBody>
      </p:sp>
    </p:spTree>
    <p:extLst>
      <p:ext uri="{BB962C8B-B14F-4D97-AF65-F5344CB8AC3E}">
        <p14:creationId xmlns:p14="http://schemas.microsoft.com/office/powerpoint/2010/main" val="414615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5923D-F644-4D84-8C78-2B158B6A8D11}"/>
              </a:ext>
            </a:extLst>
          </p:cNvPr>
          <p:cNvSpPr>
            <a:spLocks noGrp="1"/>
          </p:cNvSpPr>
          <p:nvPr>
            <p:ph type="title"/>
          </p:nvPr>
        </p:nvSpPr>
        <p:spPr>
          <a:xfrm>
            <a:off x="552450" y="895351"/>
            <a:ext cx="3926241" cy="4962524"/>
          </a:xfrm>
        </p:spPr>
        <p:txBody>
          <a:bodyPr vert="horz" lIns="91440" tIns="45720" rIns="91440" bIns="45720" rtlCol="0" anchor="ctr">
            <a:normAutofit/>
          </a:bodyPr>
          <a:lstStyle/>
          <a:p>
            <a:pPr algn="ctr" defTabSz="914400"/>
            <a:r>
              <a:rPr lang="en-US" sz="4800" b="1" kern="1200" dirty="0">
                <a:solidFill>
                  <a:srgbClr val="FFFFFF"/>
                </a:solidFill>
                <a:latin typeface="+mj-lt"/>
                <a:ea typeface="+mj-ea"/>
                <a:cs typeface="+mj-cs"/>
              </a:rPr>
              <a:t>Where to monitor Progress?</a:t>
            </a:r>
            <a:r>
              <a:rPr lang="en-US" sz="4800" kern="1200" dirty="0">
                <a:solidFill>
                  <a:srgbClr val="FFFFFF"/>
                </a:solidFill>
                <a:latin typeface="+mj-lt"/>
                <a:ea typeface="+mj-ea"/>
                <a:cs typeface="+mj-cs"/>
              </a:rPr>
              <a:t> </a:t>
            </a:r>
            <a:br>
              <a:rPr lang="en-US" sz="4800" kern="1200" dirty="0">
                <a:solidFill>
                  <a:srgbClr val="FFFFFF"/>
                </a:solidFill>
                <a:latin typeface="+mj-lt"/>
                <a:ea typeface="+mj-ea"/>
                <a:cs typeface="+mj-cs"/>
              </a:rPr>
            </a:br>
            <a:r>
              <a:rPr lang="en-US" sz="4800" b="1" kern="1200" dirty="0" err="1">
                <a:solidFill>
                  <a:srgbClr val="0070C0"/>
                </a:solidFill>
                <a:latin typeface="+mj-lt"/>
                <a:ea typeface="+mj-ea"/>
                <a:cs typeface="+mj-cs"/>
              </a:rPr>
              <a:t>在那里可以监控这个进展</a:t>
            </a:r>
            <a:endParaRPr lang="en-US" sz="4800" b="1" kern="1200" dirty="0">
              <a:solidFill>
                <a:srgbClr val="0070C0"/>
              </a:solidFill>
              <a:latin typeface="+mj-lt"/>
              <a:ea typeface="+mj-ea"/>
              <a:cs typeface="+mj-cs"/>
            </a:endParaRPr>
          </a:p>
        </p:txBody>
      </p:sp>
      <p:pic>
        <p:nvPicPr>
          <p:cNvPr id="4" name="Picture 3" descr="Graphical user interface, text, application, email&#10;&#10;Description automatically generated">
            <a:extLst>
              <a:ext uri="{FF2B5EF4-FFF2-40B4-BE49-F238E27FC236}">
                <a16:creationId xmlns:a16="http://schemas.microsoft.com/office/drawing/2014/main" id="{DF9B6DD8-87B8-204B-BD48-DEE850174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822" y="1237534"/>
            <a:ext cx="6553545" cy="4390873"/>
          </a:xfrm>
          <a:prstGeom prst="rect">
            <a:avLst/>
          </a:prstGeom>
        </p:spPr>
      </p:pic>
    </p:spTree>
    <p:extLst>
      <p:ext uri="{BB962C8B-B14F-4D97-AF65-F5344CB8AC3E}">
        <p14:creationId xmlns:p14="http://schemas.microsoft.com/office/powerpoint/2010/main" val="414896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6CF5837D-9D8E-6044-9474-E41048D2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28" y="643467"/>
            <a:ext cx="8192743"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61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745F82F3-DC3E-E848-96C3-CDFA1B5CE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511" y="643467"/>
            <a:ext cx="8222977"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77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1AF3B99E-D528-A44A-98DA-971CEA152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070" y="2822488"/>
            <a:ext cx="7683501" cy="403551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10;&#10;Description automatically generated">
            <a:extLst>
              <a:ext uri="{FF2B5EF4-FFF2-40B4-BE49-F238E27FC236}">
                <a16:creationId xmlns:a16="http://schemas.microsoft.com/office/drawing/2014/main" id="{6399A89E-C85C-954D-BAE6-185ADC883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643" y="512759"/>
            <a:ext cx="7683500" cy="2030067"/>
          </a:xfrm>
          <a:prstGeom prst="rect">
            <a:avLst/>
          </a:prstGeom>
        </p:spPr>
      </p:pic>
    </p:spTree>
    <p:extLst>
      <p:ext uri="{BB962C8B-B14F-4D97-AF65-F5344CB8AC3E}">
        <p14:creationId xmlns:p14="http://schemas.microsoft.com/office/powerpoint/2010/main" val="212139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4CA9B8CE-27A3-D948-90D2-3FA548ABC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34" y="643467"/>
            <a:ext cx="8773331"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68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1CB13-720E-458C-9F66-5DC018369FF2}"/>
              </a:ext>
            </a:extLst>
          </p:cNvPr>
          <p:cNvSpPr>
            <a:spLocks noGrp="1"/>
          </p:cNvSpPr>
          <p:nvPr>
            <p:ph idx="1"/>
          </p:nvPr>
        </p:nvSpPr>
        <p:spPr>
          <a:xfrm>
            <a:off x="369651" y="1825625"/>
            <a:ext cx="11498094" cy="4351338"/>
          </a:xfrm>
        </p:spPr>
        <p:txBody>
          <a:bodyPr>
            <a:noAutofit/>
          </a:bodyPr>
          <a:lstStyle/>
          <a:p>
            <a:r>
              <a:rPr lang="en-US" altLang="en-US" sz="2400" dirty="0">
                <a:latin typeface="Arial" panose="020B0604020202020204" pitchFamily="34" charset="0"/>
                <a:cs typeface="Arial" panose="020B0604020202020204" pitchFamily="34" charset="0"/>
              </a:rPr>
              <a:t>Is a structured system that </a:t>
            </a:r>
            <a:r>
              <a:rPr lang="en-US" altLang="en-US" sz="2400" b="1" dirty="0">
                <a:latin typeface="Arial" panose="020B0604020202020204" pitchFamily="34" charset="0"/>
                <a:cs typeface="Arial" panose="020B0604020202020204" pitchFamily="34" charset="0"/>
              </a:rPr>
              <a:t>identifies</a:t>
            </a:r>
            <a:r>
              <a:rPr lang="en-US" altLang="en-US" sz="2400" dirty="0">
                <a:latin typeface="Arial" panose="020B0604020202020204" pitchFamily="34" charset="0"/>
                <a:cs typeface="Arial" panose="020B0604020202020204" pitchFamily="34" charset="0"/>
              </a:rPr>
              <a:t> and </a:t>
            </a:r>
            <a:r>
              <a:rPr lang="en-US" altLang="en-US" sz="2400" b="1" dirty="0">
                <a:latin typeface="Arial" panose="020B0604020202020204" pitchFamily="34" charset="0"/>
                <a:cs typeface="Arial" panose="020B0604020202020204" pitchFamily="34" charset="0"/>
              </a:rPr>
              <a:t>quantifies</a:t>
            </a:r>
            <a:r>
              <a:rPr lang="en-US" altLang="en-US" sz="2400" dirty="0">
                <a:latin typeface="Arial" panose="020B0604020202020204" pitchFamily="34" charset="0"/>
                <a:cs typeface="Arial" panose="020B0604020202020204" pitchFamily="34" charset="0"/>
              </a:rPr>
              <a:t> what successful Market America Independent </a:t>
            </a:r>
            <a:r>
              <a:rPr lang="en-US" altLang="en-US" sz="2400" dirty="0" err="1">
                <a:latin typeface="Arial" panose="020B0604020202020204" pitchFamily="34" charset="0"/>
                <a:cs typeface="Arial" panose="020B0604020202020204" pitchFamily="34" charset="0"/>
              </a:rPr>
              <a:t>UnFranchise</a:t>
            </a:r>
            <a:r>
              <a:rPr lang="en-US" altLang="en-US" sz="2400" dirty="0">
                <a:latin typeface="Arial" panose="020B0604020202020204" pitchFamily="34" charset="0"/>
                <a:cs typeface="Arial" panose="020B0604020202020204" pitchFamily="34" charset="0"/>
              </a:rPr>
              <a:t> Owners (UFOs) are doing or have done to be successful with the business plan.  </a:t>
            </a:r>
          </a:p>
          <a:p>
            <a:r>
              <a:rPr lang="en-US" altLang="en-US" sz="2400" dirty="0" err="1">
                <a:solidFill>
                  <a:srgbClr val="0070C0"/>
                </a:solidFill>
                <a:latin typeface="Arial" panose="020B0604020202020204" pitchFamily="34" charset="0"/>
                <a:cs typeface="Arial" panose="020B0604020202020204" pitchFamily="34" charset="0"/>
              </a:rPr>
              <a:t>这是一个很有规律的系统</a:t>
            </a:r>
            <a:r>
              <a:rPr lang="zh-CN" altLang="en-US" sz="2400" dirty="0">
                <a:solidFill>
                  <a:srgbClr val="0070C0"/>
                </a:solidFill>
                <a:latin typeface="Arial" panose="020B0604020202020204" pitchFamily="34" charset="0"/>
                <a:cs typeface="Arial" panose="020B0604020202020204" pitchFamily="34" charset="0"/>
              </a:rPr>
              <a:t>，它会帮助美安的超连锁店主们辨认出一位出色成功的店主该具备的条件。</a:t>
            </a:r>
            <a:endParaRPr lang="en-US" altLang="en-US" sz="2400" dirty="0">
              <a:solidFill>
                <a:srgbClr val="0070C0"/>
              </a:solidFill>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This is a follow through of Basic 5 #3 Retailing &amp; #4 Prospecting , Recruiting and Sponsoring.</a:t>
            </a:r>
          </a:p>
          <a:p>
            <a:r>
              <a:rPr lang="en-US" altLang="en-US" sz="2400" dirty="0" err="1">
                <a:solidFill>
                  <a:srgbClr val="0070C0"/>
                </a:solidFill>
                <a:latin typeface="Arial" panose="020B0604020202020204" pitchFamily="34" charset="0"/>
                <a:cs typeface="Arial" panose="020B0604020202020204" pitchFamily="34" charset="0"/>
              </a:rPr>
              <a:t>这个计划的重点在于</a:t>
            </a:r>
            <a:r>
              <a:rPr lang="en-US" altLang="zh-CN" sz="2400" dirty="0">
                <a:solidFill>
                  <a:srgbClr val="0070C0"/>
                </a:solidFill>
                <a:latin typeface="Arial" panose="020B0604020202020204" pitchFamily="34" charset="0"/>
                <a:cs typeface="Arial" panose="020B0604020202020204" pitchFamily="34" charset="0"/>
              </a:rPr>
              <a:t>《</a:t>
            </a:r>
            <a:r>
              <a:rPr lang="zh-CN" altLang="en-US" sz="2400" dirty="0">
                <a:solidFill>
                  <a:srgbClr val="0070C0"/>
                </a:solidFill>
                <a:latin typeface="Arial" panose="020B0604020202020204" pitchFamily="34" charset="0"/>
                <a:cs typeface="Arial" panose="020B0604020202020204" pitchFamily="34" charset="0"/>
              </a:rPr>
              <a:t>成功五要诀</a:t>
            </a:r>
            <a:r>
              <a:rPr lang="en-US" altLang="zh-CN" sz="2400" dirty="0">
                <a:solidFill>
                  <a:srgbClr val="0070C0"/>
                </a:solidFill>
                <a:latin typeface="Arial" panose="020B0604020202020204" pitchFamily="34" charset="0"/>
                <a:cs typeface="Arial" panose="020B0604020202020204" pitchFamily="34" charset="0"/>
              </a:rPr>
              <a:t>》</a:t>
            </a:r>
            <a:r>
              <a:rPr lang="zh-CN" altLang="en-US" sz="2400" dirty="0">
                <a:solidFill>
                  <a:srgbClr val="0070C0"/>
                </a:solidFill>
                <a:latin typeface="Arial" panose="020B0604020202020204" pitchFamily="34" charset="0"/>
                <a:cs typeface="Arial" panose="020B0604020202020204" pitchFamily="34" charset="0"/>
              </a:rPr>
              <a:t>的 </a:t>
            </a:r>
            <a:r>
              <a:rPr lang="en-US" altLang="zh-CN" sz="2400" dirty="0">
                <a:solidFill>
                  <a:srgbClr val="0070C0"/>
                </a:solidFill>
                <a:latin typeface="Arial" panose="020B0604020202020204" pitchFamily="34" charset="0"/>
                <a:cs typeface="Arial" panose="020B0604020202020204" pitchFamily="34" charset="0"/>
              </a:rPr>
              <a:t>#3</a:t>
            </a:r>
            <a:r>
              <a:rPr lang="zh-CN" altLang="en-US" sz="2400" dirty="0">
                <a:solidFill>
                  <a:srgbClr val="0070C0"/>
                </a:solidFill>
                <a:latin typeface="Arial" panose="020B0604020202020204" pitchFamily="34" charset="0"/>
                <a:cs typeface="Arial" panose="020B0604020202020204" pitchFamily="34" charset="0"/>
              </a:rPr>
              <a:t>零售 </a:t>
            </a:r>
            <a:r>
              <a:rPr lang="en-US" altLang="zh-CN" sz="2400" dirty="0">
                <a:solidFill>
                  <a:srgbClr val="0070C0"/>
                </a:solidFill>
                <a:latin typeface="Arial" panose="020B0604020202020204" pitchFamily="34" charset="0"/>
                <a:cs typeface="Arial" panose="020B0604020202020204" pitchFamily="34" charset="0"/>
              </a:rPr>
              <a:t>#4</a:t>
            </a:r>
            <a:r>
              <a:rPr lang="zh-CN" altLang="en-US" sz="2400" dirty="0">
                <a:solidFill>
                  <a:srgbClr val="0070C0"/>
                </a:solidFill>
                <a:latin typeface="Arial" panose="020B0604020202020204" pitchFamily="34" charset="0"/>
                <a:cs typeface="Arial" panose="020B0604020202020204" pitchFamily="34" charset="0"/>
              </a:rPr>
              <a:t> 物色人选、超募及推荐新超连锁店主</a:t>
            </a:r>
            <a:endParaRPr lang="en-US" altLang="en-US" sz="2400" dirty="0">
              <a:solidFill>
                <a:srgbClr val="0070C0"/>
              </a:solidFill>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Focus on Result Producing Activities (RPA)</a:t>
            </a:r>
            <a:r>
              <a:rPr lang="zh-CN" altLang="en-US" sz="2400" dirty="0">
                <a:latin typeface="Arial" panose="020B0604020202020204" pitchFamily="34" charset="0"/>
                <a:cs typeface="Arial" panose="020B0604020202020204" pitchFamily="34" charset="0"/>
              </a:rPr>
              <a:t> </a:t>
            </a:r>
            <a:r>
              <a:rPr lang="en-US" altLang="en-US" sz="2400" dirty="0" err="1">
                <a:solidFill>
                  <a:srgbClr val="0070C0"/>
                </a:solidFill>
                <a:latin typeface="Arial" panose="020B0604020202020204" pitchFamily="34" charset="0"/>
                <a:cs typeface="Arial" panose="020B0604020202020204" pitchFamily="34" charset="0"/>
              </a:rPr>
              <a:t>可产生效益的活动</a:t>
            </a:r>
            <a:endParaRPr lang="en-US" altLang="en-US" sz="2400" dirty="0">
              <a:solidFill>
                <a:srgbClr val="0070C0"/>
              </a:solidFill>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This program allows UFOs to enter into action with BELIEF and CONFIDENCE</a:t>
            </a:r>
          </a:p>
          <a:p>
            <a:r>
              <a:rPr lang="en-US" sz="2400" dirty="0" err="1">
                <a:solidFill>
                  <a:srgbClr val="0070C0"/>
                </a:solidFill>
                <a:latin typeface="Arial" panose="020B0604020202020204" pitchFamily="34" charset="0"/>
                <a:cs typeface="Arial" panose="020B0604020202020204" pitchFamily="34" charset="0"/>
              </a:rPr>
              <a:t>这个计划可以让超连锁店主建立他们对这个事业的信念与信心</a:t>
            </a:r>
            <a:endParaRPr lang="en-US" sz="2400" dirty="0">
              <a:solidFill>
                <a:srgbClr val="0070C0"/>
              </a:solidFill>
            </a:endParaRPr>
          </a:p>
        </p:txBody>
      </p:sp>
      <p:sp>
        <p:nvSpPr>
          <p:cNvPr id="4" name="Title 1">
            <a:extLst>
              <a:ext uri="{FF2B5EF4-FFF2-40B4-BE49-F238E27FC236}">
                <a16:creationId xmlns:a16="http://schemas.microsoft.com/office/drawing/2014/main" id="{FCEFE03F-A0DE-4122-B57D-6A7F22755CAE}"/>
              </a:ext>
            </a:extLst>
          </p:cNvPr>
          <p:cNvSpPr>
            <a:spLocks noGrp="1"/>
          </p:cNvSpPr>
          <p:nvPr>
            <p:ph type="title"/>
          </p:nvPr>
        </p:nvSpPr>
        <p:spPr>
          <a:xfrm>
            <a:off x="838200" y="228940"/>
            <a:ext cx="10515600" cy="1325563"/>
          </a:xfrm>
        </p:spPr>
        <p:txBody>
          <a:bodyPr>
            <a:normAutofit/>
          </a:bodyPr>
          <a:lstStyle/>
          <a:p>
            <a:pPr>
              <a:lnSpc>
                <a:spcPct val="100000"/>
              </a:lnSpc>
              <a:spcBef>
                <a:spcPts val="1800"/>
              </a:spcBef>
            </a:pPr>
            <a:r>
              <a:rPr lang="en-GB" altLang="zh-TW" b="1" dirty="0">
                <a:latin typeface="Arial" panose="020B0604020202020204" pitchFamily="34" charset="0"/>
                <a:ea typeface="Arial Unicode MS" pitchFamily="34" charset="-120"/>
                <a:cs typeface="Arial" panose="020B0604020202020204" pitchFamily="34" charset="0"/>
              </a:rPr>
              <a:t>What is </a:t>
            </a:r>
            <a:r>
              <a:rPr lang="en-US" altLang="zh-TW" b="1" dirty="0">
                <a:solidFill>
                  <a:srgbClr val="C00000"/>
                </a:solidFill>
                <a:latin typeface="Arial" panose="020B0604020202020204" pitchFamily="34" charset="0"/>
                <a:ea typeface="Arial Unicode MS" pitchFamily="34" charset="-120"/>
                <a:cs typeface="Arial" panose="020B0604020202020204" pitchFamily="34" charset="0"/>
              </a:rPr>
              <a:t>Master UFO Program</a:t>
            </a:r>
            <a:r>
              <a:rPr lang="en-US" altLang="zh-TW" b="1" dirty="0">
                <a:latin typeface="Arial" panose="020B0604020202020204" pitchFamily="34" charset="0"/>
                <a:ea typeface="Arial Unicode MS" pitchFamily="34" charset="-120"/>
                <a:cs typeface="Arial" panose="020B0604020202020204" pitchFamily="34" charset="0"/>
              </a:rPr>
              <a:t>?</a:t>
            </a:r>
            <a:r>
              <a:rPr lang="zh-CN" altLang="en-US" b="1" dirty="0">
                <a:latin typeface="Arial" panose="020B0604020202020204" pitchFamily="34" charset="0"/>
                <a:ea typeface="Arial Unicode MS" pitchFamily="34" charset="-120"/>
                <a:cs typeface="Arial" panose="020B0604020202020204" pitchFamily="34" charset="0"/>
              </a:rPr>
              <a:t> </a:t>
            </a:r>
            <a:br>
              <a:rPr lang="en-SG" altLang="zh-CN" b="1" dirty="0">
                <a:latin typeface="Arial" panose="020B0604020202020204" pitchFamily="34" charset="0"/>
                <a:ea typeface="Arial Unicode MS" pitchFamily="34" charset="-120"/>
                <a:cs typeface="Arial" panose="020B0604020202020204" pitchFamily="34" charset="0"/>
              </a:rPr>
            </a:br>
            <a:r>
              <a:rPr lang="zh-TW" altLang="en-US" b="1" dirty="0">
                <a:solidFill>
                  <a:srgbClr val="0070C0"/>
                </a:solidFill>
                <a:latin typeface="Arial" panose="020B0604020202020204" pitchFamily="34" charset="0"/>
                <a:ea typeface="Arial Unicode MS" pitchFamily="34" charset="-120"/>
                <a:cs typeface="Arial" panose="020B0604020202020204" pitchFamily="34" charset="0"/>
              </a:rPr>
              <a:t>什么是</a:t>
            </a:r>
            <a:r>
              <a:rPr lang="zh-TW" altLang="en-US" b="1" dirty="0">
                <a:solidFill>
                  <a:srgbClr val="C00000"/>
                </a:solidFill>
                <a:latin typeface="Arial" panose="020B0604020202020204" pitchFamily="34" charset="0"/>
                <a:ea typeface="Arial Unicode MS" pitchFamily="34" charset="-120"/>
                <a:cs typeface="Arial" panose="020B0604020202020204" pitchFamily="34" charset="0"/>
              </a:rPr>
              <a:t>卓越超连锁店主计划</a:t>
            </a:r>
            <a:r>
              <a:rPr lang="zh-CN" altLang="en-US" b="1" dirty="0">
                <a:solidFill>
                  <a:srgbClr val="0070C0"/>
                </a:solidFill>
                <a:latin typeface="Arial" panose="020B0604020202020204" pitchFamily="34" charset="0"/>
                <a:ea typeface="Arial Unicode MS" pitchFamily="34" charset="-120"/>
                <a:cs typeface="Arial" panose="020B0604020202020204" pitchFamily="34" charset="0"/>
              </a:rPr>
              <a:t>？</a:t>
            </a:r>
            <a:endParaRPr lang="en-US" altLang="zh-TW" b="1" dirty="0">
              <a:solidFill>
                <a:srgbClr val="0070C0"/>
              </a:solidFill>
              <a:latin typeface="Arial" panose="020B0604020202020204" pitchFamily="34" charset="0"/>
              <a:ea typeface="Arial Unicode MS" pitchFamily="34" charset="-120"/>
              <a:cs typeface="Arial" panose="020B0604020202020204" pitchFamily="34" charset="0"/>
            </a:endParaRPr>
          </a:p>
        </p:txBody>
      </p:sp>
    </p:spTree>
    <p:extLst>
      <p:ext uri="{BB962C8B-B14F-4D97-AF65-F5344CB8AC3E}">
        <p14:creationId xmlns:p14="http://schemas.microsoft.com/office/powerpoint/2010/main" val="128789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1109-D31D-41EF-B933-80F09148302A}"/>
              </a:ext>
            </a:extLst>
          </p:cNvPr>
          <p:cNvSpPr>
            <a:spLocks noGrp="1"/>
          </p:cNvSpPr>
          <p:nvPr>
            <p:ph type="title"/>
          </p:nvPr>
        </p:nvSpPr>
        <p:spPr/>
        <p:txBody>
          <a:bodyPr>
            <a:normAutofit/>
          </a:bodyPr>
          <a:lstStyle/>
          <a:p>
            <a:pPr algn="ctr"/>
            <a:r>
              <a:rPr lang="en-US" sz="4800" b="1" dirty="0"/>
              <a:t>Key of Master UFO</a:t>
            </a:r>
            <a:br>
              <a:rPr lang="en-US" sz="4800" b="1" dirty="0"/>
            </a:br>
            <a:r>
              <a:rPr lang="en-US" sz="4000" b="1" dirty="0" err="1">
                <a:solidFill>
                  <a:srgbClr val="0070C0"/>
                </a:solidFill>
              </a:rPr>
              <a:t>卓越超连锁店主的主要关键</a:t>
            </a:r>
            <a:endParaRPr lang="en-US" sz="4000" b="1" dirty="0">
              <a:solidFill>
                <a:srgbClr val="0070C0"/>
              </a:solidFill>
            </a:endParaRPr>
          </a:p>
        </p:txBody>
      </p:sp>
      <p:sp>
        <p:nvSpPr>
          <p:cNvPr id="3" name="Content Placeholder 2">
            <a:extLst>
              <a:ext uri="{FF2B5EF4-FFF2-40B4-BE49-F238E27FC236}">
                <a16:creationId xmlns:a16="http://schemas.microsoft.com/office/drawing/2014/main" id="{188E47D9-6B53-4CBA-ABC7-7702E7C62936}"/>
              </a:ext>
            </a:extLst>
          </p:cNvPr>
          <p:cNvSpPr>
            <a:spLocks noGrp="1"/>
          </p:cNvSpPr>
          <p:nvPr>
            <p:ph idx="1"/>
          </p:nvPr>
        </p:nvSpPr>
        <p:spPr>
          <a:xfrm>
            <a:off x="838200" y="2354093"/>
            <a:ext cx="10515600" cy="2957209"/>
          </a:xfrm>
        </p:spPr>
        <p:txBody>
          <a:bodyPr/>
          <a:lstStyle/>
          <a:p>
            <a:pPr algn="ctr"/>
            <a:r>
              <a:rPr lang="en-US" sz="3200" dirty="0"/>
              <a:t>1500 BV = 500 BV per </a:t>
            </a:r>
            <a:r>
              <a:rPr lang="en-US" sz="3200" dirty="0" err="1"/>
              <a:t>mth</a:t>
            </a:r>
            <a:endParaRPr lang="en-US" sz="3200" dirty="0"/>
          </a:p>
          <a:p>
            <a:pPr algn="ctr"/>
            <a:r>
              <a:rPr lang="en-US" altLang="zh-CN" sz="3200" dirty="0">
                <a:solidFill>
                  <a:srgbClr val="0070C0"/>
                </a:solidFill>
              </a:rPr>
              <a:t>1500</a:t>
            </a:r>
            <a:r>
              <a:rPr lang="zh-CN" altLang="en-US" sz="3200" dirty="0">
                <a:solidFill>
                  <a:srgbClr val="0070C0"/>
                </a:solidFill>
              </a:rPr>
              <a:t> 点数 </a:t>
            </a:r>
            <a:r>
              <a:rPr lang="en-US" altLang="zh-CN" sz="3200" dirty="0">
                <a:solidFill>
                  <a:srgbClr val="0070C0"/>
                </a:solidFill>
              </a:rPr>
              <a:t>=</a:t>
            </a:r>
            <a:r>
              <a:rPr lang="zh-CN" altLang="en-US" sz="3200" dirty="0">
                <a:solidFill>
                  <a:srgbClr val="0070C0"/>
                </a:solidFill>
              </a:rPr>
              <a:t> 平均每个月</a:t>
            </a:r>
            <a:r>
              <a:rPr lang="en-US" altLang="zh-CN" sz="3200" dirty="0">
                <a:solidFill>
                  <a:srgbClr val="0070C0"/>
                </a:solidFill>
              </a:rPr>
              <a:t>500</a:t>
            </a:r>
            <a:r>
              <a:rPr lang="zh-CN" altLang="en-US" sz="3200" dirty="0">
                <a:solidFill>
                  <a:srgbClr val="0070C0"/>
                </a:solidFill>
              </a:rPr>
              <a:t>点数</a:t>
            </a:r>
            <a:endParaRPr lang="en-SG" altLang="zh-CN" sz="3200" dirty="0">
              <a:solidFill>
                <a:srgbClr val="0070C0"/>
              </a:solidFill>
            </a:endParaRPr>
          </a:p>
          <a:p>
            <a:pPr algn="ctr"/>
            <a:endParaRPr lang="en-US" sz="3200" dirty="0"/>
          </a:p>
          <a:p>
            <a:pPr algn="ctr"/>
            <a:r>
              <a:rPr lang="en-US" sz="3200" dirty="0"/>
              <a:t>Sponsoring of one UFO per quarter</a:t>
            </a:r>
          </a:p>
          <a:p>
            <a:pPr algn="ctr"/>
            <a:r>
              <a:rPr lang="en-US" sz="3200" dirty="0" err="1">
                <a:solidFill>
                  <a:srgbClr val="0070C0"/>
                </a:solidFill>
              </a:rPr>
              <a:t>每一个季度招募一位新店主</a:t>
            </a:r>
            <a:endParaRPr lang="en-US" sz="3200" dirty="0">
              <a:solidFill>
                <a:srgbClr val="0070C0"/>
              </a:solidFill>
            </a:endParaRPr>
          </a:p>
        </p:txBody>
      </p:sp>
    </p:spTree>
    <p:extLst>
      <p:ext uri="{BB962C8B-B14F-4D97-AF65-F5344CB8AC3E}">
        <p14:creationId xmlns:p14="http://schemas.microsoft.com/office/powerpoint/2010/main" val="421836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085C-385F-44EF-9DF5-5768903D6DF0}"/>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DFDADE9A-4C6F-45DD-BA68-6A9C501A88B3}"/>
              </a:ext>
            </a:extLst>
          </p:cNvPr>
          <p:cNvGraphicFramePr>
            <a:graphicFrameLocks noGrp="1"/>
          </p:cNvGraphicFramePr>
          <p:nvPr>
            <p:ph idx="1"/>
            <p:extLst>
              <p:ext uri="{D42A27DB-BD31-4B8C-83A1-F6EECF244321}">
                <p14:modId xmlns:p14="http://schemas.microsoft.com/office/powerpoint/2010/main" val="3982133251"/>
              </p:ext>
            </p:extLst>
          </p:nvPr>
        </p:nvGraphicFramePr>
        <p:xfrm>
          <a:off x="0" y="0"/>
          <a:ext cx="12192000" cy="6607534"/>
        </p:xfrm>
        <a:graphic>
          <a:graphicData uri="http://schemas.openxmlformats.org/drawingml/2006/table">
            <a:tbl>
              <a:tblPr firstRow="1" bandRow="1">
                <a:tableStyleId>{5C22544A-7EE6-4342-B048-85BDC9FD1C3A}</a:tableStyleId>
              </a:tblPr>
              <a:tblGrid>
                <a:gridCol w="2663687">
                  <a:extLst>
                    <a:ext uri="{9D8B030D-6E8A-4147-A177-3AD203B41FA5}">
                      <a16:colId xmlns:a16="http://schemas.microsoft.com/office/drawing/2014/main" val="456449275"/>
                    </a:ext>
                  </a:extLst>
                </a:gridCol>
                <a:gridCol w="1717482">
                  <a:extLst>
                    <a:ext uri="{9D8B030D-6E8A-4147-A177-3AD203B41FA5}">
                      <a16:colId xmlns:a16="http://schemas.microsoft.com/office/drawing/2014/main" val="3100548846"/>
                    </a:ext>
                  </a:extLst>
                </a:gridCol>
                <a:gridCol w="1558455">
                  <a:extLst>
                    <a:ext uri="{9D8B030D-6E8A-4147-A177-3AD203B41FA5}">
                      <a16:colId xmlns:a16="http://schemas.microsoft.com/office/drawing/2014/main" val="3050457626"/>
                    </a:ext>
                  </a:extLst>
                </a:gridCol>
                <a:gridCol w="1645920">
                  <a:extLst>
                    <a:ext uri="{9D8B030D-6E8A-4147-A177-3AD203B41FA5}">
                      <a16:colId xmlns:a16="http://schemas.microsoft.com/office/drawing/2014/main" val="3657539862"/>
                    </a:ext>
                  </a:extLst>
                </a:gridCol>
                <a:gridCol w="2607377">
                  <a:extLst>
                    <a:ext uri="{9D8B030D-6E8A-4147-A177-3AD203B41FA5}">
                      <a16:colId xmlns:a16="http://schemas.microsoft.com/office/drawing/2014/main" val="314659943"/>
                    </a:ext>
                  </a:extLst>
                </a:gridCol>
                <a:gridCol w="1999079">
                  <a:extLst>
                    <a:ext uri="{9D8B030D-6E8A-4147-A177-3AD203B41FA5}">
                      <a16:colId xmlns:a16="http://schemas.microsoft.com/office/drawing/2014/main" val="1448856414"/>
                    </a:ext>
                  </a:extLst>
                </a:gridCol>
              </a:tblGrid>
              <a:tr h="1184458">
                <a:tc>
                  <a:txBody>
                    <a:bodyPr/>
                    <a:lstStyle/>
                    <a:p>
                      <a:pPr algn="ctr"/>
                      <a:r>
                        <a:rPr lang="en-US" sz="2800" dirty="0"/>
                        <a:t>Quarter</a:t>
                      </a:r>
                    </a:p>
                  </a:txBody>
                  <a:tcPr/>
                </a:tc>
                <a:tc>
                  <a:txBody>
                    <a:bodyPr/>
                    <a:lstStyle/>
                    <a:p>
                      <a:pPr algn="ctr"/>
                      <a:r>
                        <a:rPr lang="en-US" sz="2800" dirty="0"/>
                        <a:t>Personal Sponsor</a:t>
                      </a:r>
                    </a:p>
                  </a:txBody>
                  <a:tcPr/>
                </a:tc>
                <a:tc>
                  <a:txBody>
                    <a:bodyPr/>
                    <a:lstStyle/>
                    <a:p>
                      <a:pPr algn="ctr"/>
                      <a:r>
                        <a:rPr lang="en-US" sz="2800" dirty="0"/>
                        <a:t>Team Sponsor</a:t>
                      </a:r>
                    </a:p>
                  </a:txBody>
                  <a:tcPr/>
                </a:tc>
                <a:tc>
                  <a:txBody>
                    <a:bodyPr/>
                    <a:lstStyle/>
                    <a:p>
                      <a:pPr algn="ctr"/>
                      <a:r>
                        <a:rPr lang="en-US" sz="2800" dirty="0"/>
                        <a:t>Total UFO</a:t>
                      </a:r>
                    </a:p>
                  </a:txBody>
                  <a:tcPr/>
                </a:tc>
                <a:tc>
                  <a:txBody>
                    <a:bodyPr/>
                    <a:lstStyle/>
                    <a:p>
                      <a:pPr algn="ctr"/>
                      <a:r>
                        <a:rPr lang="en-US" sz="2800" dirty="0"/>
                        <a:t>Total BV </a:t>
                      </a:r>
                    </a:p>
                    <a:p>
                      <a:pPr algn="ctr"/>
                      <a:r>
                        <a:rPr lang="en-US" sz="2800" dirty="0"/>
                        <a:t>per </a:t>
                      </a:r>
                      <a:r>
                        <a:rPr lang="en-US" sz="2800" dirty="0" err="1"/>
                        <a:t>mth</a:t>
                      </a:r>
                      <a:endParaRPr lang="en-US" sz="2800" dirty="0"/>
                    </a:p>
                  </a:txBody>
                  <a:tcPr/>
                </a:tc>
                <a:tc>
                  <a:txBody>
                    <a:bodyPr/>
                    <a:lstStyle/>
                    <a:p>
                      <a:pPr algn="ctr"/>
                      <a:r>
                        <a:rPr lang="en-US" sz="2800" dirty="0"/>
                        <a:t>Commission Check / </a:t>
                      </a:r>
                      <a:r>
                        <a:rPr lang="en-US" sz="2800" dirty="0" err="1"/>
                        <a:t>mth</a:t>
                      </a:r>
                      <a:endParaRPr lang="en-US" sz="2800" dirty="0"/>
                    </a:p>
                  </a:txBody>
                  <a:tcPr/>
                </a:tc>
                <a:extLst>
                  <a:ext uri="{0D108BD9-81ED-4DB2-BD59-A6C34878D82A}">
                    <a16:rowId xmlns:a16="http://schemas.microsoft.com/office/drawing/2014/main" val="4213472891"/>
                  </a:ext>
                </a:extLst>
              </a:tr>
              <a:tr h="995052">
                <a:tc>
                  <a:txBody>
                    <a:bodyPr/>
                    <a:lstStyle/>
                    <a:p>
                      <a:r>
                        <a:rPr lang="en-US" sz="2800" dirty="0"/>
                        <a:t>1-2 </a:t>
                      </a:r>
                      <a:r>
                        <a:rPr lang="en-US" sz="2800" dirty="0" err="1"/>
                        <a:t>qtrs</a:t>
                      </a:r>
                      <a:endParaRPr lang="en-US" sz="2800" dirty="0"/>
                    </a:p>
                  </a:txBody>
                  <a:tcPr/>
                </a:tc>
                <a:tc>
                  <a:txBody>
                    <a:bodyPr/>
                    <a:lstStyle/>
                    <a:p>
                      <a:pPr algn="ctr"/>
                      <a:r>
                        <a:rPr lang="en-US" sz="2800" dirty="0"/>
                        <a:t>1</a:t>
                      </a:r>
                    </a:p>
                  </a:txBody>
                  <a:tcPr/>
                </a:tc>
                <a:tc>
                  <a:txBody>
                    <a:bodyPr/>
                    <a:lstStyle/>
                    <a:p>
                      <a:pPr algn="ctr"/>
                      <a:endParaRPr lang="en-US" sz="2800" dirty="0"/>
                    </a:p>
                  </a:txBody>
                  <a:tcPr/>
                </a:tc>
                <a:tc>
                  <a:txBody>
                    <a:bodyPr/>
                    <a:lstStyle/>
                    <a:p>
                      <a:pPr algn="ctr"/>
                      <a:r>
                        <a:rPr lang="en-US" sz="2800" dirty="0"/>
                        <a:t>1</a:t>
                      </a:r>
                    </a:p>
                  </a:txBody>
                  <a:tcPr/>
                </a:tc>
                <a:tc>
                  <a:txBody>
                    <a:bodyPr/>
                    <a:lstStyle/>
                    <a:p>
                      <a:pPr algn="ctr"/>
                      <a:r>
                        <a:rPr lang="en-US" sz="2800" dirty="0"/>
                        <a:t>500BV</a:t>
                      </a:r>
                    </a:p>
                  </a:txBody>
                  <a:tcPr/>
                </a:tc>
                <a:tc>
                  <a:txBody>
                    <a:bodyPr/>
                    <a:lstStyle/>
                    <a:p>
                      <a:pPr algn="ctr"/>
                      <a:endParaRPr lang="en-US" sz="2800" dirty="0"/>
                    </a:p>
                  </a:txBody>
                  <a:tcPr/>
                </a:tc>
                <a:extLst>
                  <a:ext uri="{0D108BD9-81ED-4DB2-BD59-A6C34878D82A}">
                    <a16:rowId xmlns:a16="http://schemas.microsoft.com/office/drawing/2014/main" val="2185893326"/>
                  </a:ext>
                </a:extLst>
              </a:tr>
              <a:tr h="1184458">
                <a:tc>
                  <a:txBody>
                    <a:bodyPr/>
                    <a:lstStyle/>
                    <a:p>
                      <a:r>
                        <a:rPr lang="en-US" sz="2800" dirty="0"/>
                        <a:t>3-4 </a:t>
                      </a:r>
                      <a:r>
                        <a:rPr lang="en-US" sz="2800" dirty="0" err="1"/>
                        <a:t>qtrs</a:t>
                      </a:r>
                      <a:endParaRPr lang="en-US" sz="2800" dirty="0"/>
                    </a:p>
                    <a:p>
                      <a:r>
                        <a:rPr lang="en-US" sz="2800" dirty="0"/>
                        <a:t>End of 1</a:t>
                      </a:r>
                      <a:r>
                        <a:rPr lang="en-US" sz="2800" baseline="30000" dirty="0"/>
                        <a:t>st</a:t>
                      </a:r>
                      <a:r>
                        <a:rPr lang="en-US" sz="2800" dirty="0"/>
                        <a:t> year</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4</a:t>
                      </a:r>
                    </a:p>
                  </a:txBody>
                  <a:tcPr/>
                </a:tc>
                <a:tc>
                  <a:txBody>
                    <a:bodyPr/>
                    <a:lstStyle/>
                    <a:p>
                      <a:pPr algn="ctr"/>
                      <a:r>
                        <a:rPr lang="en-US" sz="2800" dirty="0"/>
                        <a:t>2000BV</a:t>
                      </a:r>
                    </a:p>
                  </a:txBody>
                  <a:tcPr/>
                </a:tc>
                <a:tc>
                  <a:txBody>
                    <a:bodyPr/>
                    <a:lstStyle/>
                    <a:p>
                      <a:pPr algn="ctr"/>
                      <a:r>
                        <a:rPr lang="en-US" sz="2800" dirty="0"/>
                        <a:t>USD300</a:t>
                      </a:r>
                    </a:p>
                  </a:txBody>
                  <a:tcPr/>
                </a:tc>
                <a:extLst>
                  <a:ext uri="{0D108BD9-81ED-4DB2-BD59-A6C34878D82A}">
                    <a16:rowId xmlns:a16="http://schemas.microsoft.com/office/drawing/2014/main" val="2280791566"/>
                  </a:ext>
                </a:extLst>
              </a:tr>
              <a:tr h="995052">
                <a:tc>
                  <a:txBody>
                    <a:bodyPr/>
                    <a:lstStyle/>
                    <a:p>
                      <a:r>
                        <a:rPr lang="en-US" sz="2800" dirty="0"/>
                        <a:t>5-6 </a:t>
                      </a:r>
                      <a:r>
                        <a:rPr lang="en-US" sz="2800" dirty="0" err="1"/>
                        <a:t>qtrs</a:t>
                      </a:r>
                      <a:endParaRPr lang="en-US" sz="2800" dirty="0"/>
                    </a:p>
                  </a:txBody>
                  <a:tcPr/>
                </a:tc>
                <a:tc>
                  <a:txBody>
                    <a:bodyPr/>
                    <a:lstStyle/>
                    <a:p>
                      <a:pPr algn="ctr"/>
                      <a:r>
                        <a:rPr lang="en-US" sz="2800" dirty="0"/>
                        <a:t>1</a:t>
                      </a:r>
                    </a:p>
                  </a:txBody>
                  <a:tcPr/>
                </a:tc>
                <a:tc>
                  <a:txBody>
                    <a:bodyPr/>
                    <a:lstStyle/>
                    <a:p>
                      <a:pPr algn="ctr"/>
                      <a:r>
                        <a:rPr lang="en-US" sz="2800" dirty="0"/>
                        <a:t>8</a:t>
                      </a:r>
                    </a:p>
                  </a:txBody>
                  <a:tcPr/>
                </a:tc>
                <a:tc>
                  <a:txBody>
                    <a:bodyPr/>
                    <a:lstStyle/>
                    <a:p>
                      <a:pPr algn="ctr"/>
                      <a:r>
                        <a:rPr lang="en-US" sz="2800" dirty="0"/>
                        <a:t>13</a:t>
                      </a:r>
                    </a:p>
                  </a:txBody>
                  <a:tcPr/>
                </a:tc>
                <a:tc>
                  <a:txBody>
                    <a:bodyPr/>
                    <a:lstStyle/>
                    <a:p>
                      <a:pPr algn="ctr"/>
                      <a:r>
                        <a:rPr lang="en-US" sz="2800" dirty="0"/>
                        <a:t>6500BV</a:t>
                      </a:r>
                    </a:p>
                  </a:txBody>
                  <a:tcPr/>
                </a:tc>
                <a:tc>
                  <a:txBody>
                    <a:bodyPr/>
                    <a:lstStyle/>
                    <a:p>
                      <a:pPr algn="ctr"/>
                      <a:r>
                        <a:rPr lang="en-US" sz="2800" dirty="0"/>
                        <a:t>USD1500</a:t>
                      </a:r>
                    </a:p>
                  </a:txBody>
                  <a:tcPr/>
                </a:tc>
                <a:extLst>
                  <a:ext uri="{0D108BD9-81ED-4DB2-BD59-A6C34878D82A}">
                    <a16:rowId xmlns:a16="http://schemas.microsoft.com/office/drawing/2014/main" val="2797894517"/>
                  </a:ext>
                </a:extLst>
              </a:tr>
              <a:tr h="1184458">
                <a:tc>
                  <a:txBody>
                    <a:bodyPr/>
                    <a:lstStyle/>
                    <a:p>
                      <a:r>
                        <a:rPr lang="en-US" sz="2800" dirty="0"/>
                        <a:t>7-8 </a:t>
                      </a:r>
                      <a:r>
                        <a:rPr lang="en-US" sz="2800" dirty="0" err="1"/>
                        <a:t>qtrs</a:t>
                      </a:r>
                      <a:endParaRPr lang="en-US" sz="2800" dirty="0"/>
                    </a:p>
                    <a:p>
                      <a:r>
                        <a:rPr lang="en-US" sz="2800" dirty="0"/>
                        <a:t>End of 2</a:t>
                      </a:r>
                      <a:r>
                        <a:rPr lang="en-US" sz="2800" baseline="30000" dirty="0"/>
                        <a:t>nd</a:t>
                      </a:r>
                      <a:r>
                        <a:rPr lang="en-US" sz="2800" dirty="0"/>
                        <a:t> Year</a:t>
                      </a:r>
                    </a:p>
                  </a:txBody>
                  <a:tcPr/>
                </a:tc>
                <a:tc>
                  <a:txBody>
                    <a:bodyPr/>
                    <a:lstStyle/>
                    <a:p>
                      <a:pPr algn="ctr"/>
                      <a:r>
                        <a:rPr lang="en-US" sz="2800" dirty="0"/>
                        <a:t>1</a:t>
                      </a:r>
                    </a:p>
                  </a:txBody>
                  <a:tcPr/>
                </a:tc>
                <a:tc>
                  <a:txBody>
                    <a:bodyPr/>
                    <a:lstStyle/>
                    <a:p>
                      <a:pPr algn="ctr"/>
                      <a:r>
                        <a:rPr lang="en-US" sz="2800" dirty="0"/>
                        <a:t>26</a:t>
                      </a:r>
                    </a:p>
                  </a:txBody>
                  <a:tcPr/>
                </a:tc>
                <a:tc>
                  <a:txBody>
                    <a:bodyPr/>
                    <a:lstStyle/>
                    <a:p>
                      <a:pPr algn="ctr"/>
                      <a:r>
                        <a:rPr lang="en-US" sz="2800" dirty="0"/>
                        <a:t>40</a:t>
                      </a:r>
                    </a:p>
                  </a:txBody>
                  <a:tcPr/>
                </a:tc>
                <a:tc>
                  <a:txBody>
                    <a:bodyPr/>
                    <a:lstStyle/>
                    <a:p>
                      <a:pPr algn="ctr"/>
                      <a:r>
                        <a:rPr lang="en-US" sz="2800" dirty="0"/>
                        <a:t>20,000BV</a:t>
                      </a:r>
                    </a:p>
                    <a:p>
                      <a:pPr algn="ctr"/>
                      <a:endParaRPr lang="en-US" sz="2800" dirty="0"/>
                    </a:p>
                  </a:txBody>
                  <a:tcPr/>
                </a:tc>
                <a:tc>
                  <a:txBody>
                    <a:bodyPr/>
                    <a:lstStyle/>
                    <a:p>
                      <a:pPr algn="ctr"/>
                      <a:r>
                        <a:rPr lang="en-US" sz="2800" dirty="0"/>
                        <a:t>USD6000</a:t>
                      </a:r>
                    </a:p>
                  </a:txBody>
                  <a:tcPr/>
                </a:tc>
                <a:extLst>
                  <a:ext uri="{0D108BD9-81ED-4DB2-BD59-A6C34878D82A}">
                    <a16:rowId xmlns:a16="http://schemas.microsoft.com/office/drawing/2014/main" val="1987093209"/>
                  </a:ext>
                </a:extLst>
              </a:tr>
              <a:tr h="1064056">
                <a:tc>
                  <a:txBody>
                    <a:bodyPr/>
                    <a:lstStyle/>
                    <a:p>
                      <a:r>
                        <a:rPr lang="en-US" sz="2800" dirty="0"/>
                        <a:t>9-10 qtrs.</a:t>
                      </a:r>
                    </a:p>
                    <a:p>
                      <a:r>
                        <a:rPr lang="en-US" sz="2800" dirty="0"/>
                        <a:t>2 ½ years</a:t>
                      </a:r>
                    </a:p>
                  </a:txBody>
                  <a:tcPr/>
                </a:tc>
                <a:tc>
                  <a:txBody>
                    <a:bodyPr/>
                    <a:lstStyle/>
                    <a:p>
                      <a:pPr algn="ctr"/>
                      <a:r>
                        <a:rPr lang="en-US" sz="2800" dirty="0"/>
                        <a:t>1</a:t>
                      </a:r>
                    </a:p>
                  </a:txBody>
                  <a:tcPr/>
                </a:tc>
                <a:tc>
                  <a:txBody>
                    <a:bodyPr/>
                    <a:lstStyle/>
                    <a:p>
                      <a:pPr algn="ctr"/>
                      <a:r>
                        <a:rPr lang="en-US" sz="2800" dirty="0"/>
                        <a:t>80</a:t>
                      </a:r>
                    </a:p>
                  </a:txBody>
                  <a:tcPr/>
                </a:tc>
                <a:tc>
                  <a:txBody>
                    <a:bodyPr/>
                    <a:lstStyle/>
                    <a:p>
                      <a:pPr algn="ctr"/>
                      <a:r>
                        <a:rPr lang="en-US" sz="2800" dirty="0"/>
                        <a:t>121</a:t>
                      </a:r>
                    </a:p>
                  </a:txBody>
                  <a:tcPr/>
                </a:tc>
                <a:tc>
                  <a:txBody>
                    <a:bodyPr/>
                    <a:lstStyle/>
                    <a:p>
                      <a:pPr algn="ctr"/>
                      <a:r>
                        <a:rPr lang="en-US" sz="2800" dirty="0"/>
                        <a:t>60,500</a:t>
                      </a:r>
                    </a:p>
                    <a:p>
                      <a:pPr algn="ctr"/>
                      <a:r>
                        <a:rPr lang="en-US" sz="2800" dirty="0"/>
                        <a:t> (15,125BV / </a:t>
                      </a:r>
                      <a:r>
                        <a:rPr lang="en-US" sz="2800" dirty="0" err="1"/>
                        <a:t>wk</a:t>
                      </a:r>
                      <a:r>
                        <a:rPr lang="en-US" sz="2800" dirty="0"/>
                        <a:t>)</a:t>
                      </a:r>
                    </a:p>
                  </a:txBody>
                  <a:tcPr/>
                </a:tc>
                <a:tc>
                  <a:txBody>
                    <a:bodyPr/>
                    <a:lstStyle/>
                    <a:p>
                      <a:pPr algn="ctr"/>
                      <a:r>
                        <a:rPr lang="en-US" sz="2800" dirty="0"/>
                        <a:t>USD8400 for life</a:t>
                      </a:r>
                    </a:p>
                  </a:txBody>
                  <a:tcPr/>
                </a:tc>
                <a:extLst>
                  <a:ext uri="{0D108BD9-81ED-4DB2-BD59-A6C34878D82A}">
                    <a16:rowId xmlns:a16="http://schemas.microsoft.com/office/drawing/2014/main" val="1635128885"/>
                  </a:ext>
                </a:extLst>
              </a:tr>
            </a:tbl>
          </a:graphicData>
        </a:graphic>
      </p:graphicFrame>
    </p:spTree>
    <p:extLst>
      <p:ext uri="{BB962C8B-B14F-4D97-AF65-F5344CB8AC3E}">
        <p14:creationId xmlns:p14="http://schemas.microsoft.com/office/powerpoint/2010/main" val="35251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FFE3C3-23E2-47E9-92E7-B7F63FCB3503}"/>
              </a:ext>
            </a:extLst>
          </p:cNvPr>
          <p:cNvSpPr txBox="1">
            <a:spLocks noGrp="1"/>
          </p:cNvSpPr>
          <p:nvPr>
            <p:ph type="title"/>
          </p:nvPr>
        </p:nvSpPr>
        <p:spPr bwMode="auto">
          <a:xfrm>
            <a:off x="388203" y="335285"/>
            <a:ext cx="8575981" cy="552805"/>
          </a:xfrm>
          <a:prstGeom prst="rect">
            <a:avLst/>
          </a:prstGeom>
          <a:noFill/>
          <a:ln w="9525">
            <a:noFill/>
            <a:miter lim="800000"/>
            <a:headEnd/>
            <a:tailEnd/>
          </a:ln>
        </p:spPr>
        <p:txBody>
          <a:bodyPr anchor="b">
            <a:normAutofit fontScale="90000"/>
          </a:bodyPr>
          <a:lstStyle/>
          <a:p>
            <a:pPr eaLnBrk="0" fontAlgn="base" hangingPunct="0">
              <a:spcBef>
                <a:spcPct val="0"/>
              </a:spcBef>
              <a:spcAft>
                <a:spcPct val="0"/>
              </a:spcAft>
              <a:defRPr/>
            </a:pPr>
            <a:r>
              <a:rPr lang="en-US" sz="3600" dirty="0">
                <a:solidFill>
                  <a:srgbClr val="FF0000"/>
                </a:solidFill>
                <a:latin typeface="Arial" charset="0"/>
                <a:ea typeface="新細明體" panose="02020500000000000000" pitchFamily="18" charset="-120"/>
                <a:cs typeface="Arial" charset="0"/>
              </a:rPr>
              <a:t>Master UFO Recognition </a:t>
            </a:r>
            <a:r>
              <a:rPr lang="en-US" sz="3600" b="1" dirty="0" err="1">
                <a:solidFill>
                  <a:srgbClr val="0070C0"/>
                </a:solidFill>
                <a:latin typeface="Arial" charset="0"/>
                <a:ea typeface="新細明體" panose="02020500000000000000" pitchFamily="18" charset="-120"/>
                <a:cs typeface="Arial" charset="0"/>
              </a:rPr>
              <a:t>卓越超连锁店主徽章</a:t>
            </a:r>
            <a:endParaRPr lang="en-US" sz="3600" b="1" dirty="0">
              <a:solidFill>
                <a:srgbClr val="0070C0"/>
              </a:solidFill>
              <a:latin typeface="Arial" charset="0"/>
              <a:ea typeface="新細明體" panose="02020500000000000000" pitchFamily="18" charset="-120"/>
              <a:cs typeface="Arial" charset="0"/>
            </a:endParaRPr>
          </a:p>
        </p:txBody>
      </p:sp>
      <p:sp>
        <p:nvSpPr>
          <p:cNvPr id="5" name="Content Placeholder 2">
            <a:extLst>
              <a:ext uri="{FF2B5EF4-FFF2-40B4-BE49-F238E27FC236}">
                <a16:creationId xmlns:a16="http://schemas.microsoft.com/office/drawing/2014/main" id="{F11808F9-F67A-4946-BA3D-F26C5A6A302E}"/>
              </a:ext>
            </a:extLst>
          </p:cNvPr>
          <p:cNvSpPr>
            <a:spLocks noGrp="1"/>
          </p:cNvSpPr>
          <p:nvPr>
            <p:ph idx="1"/>
          </p:nvPr>
        </p:nvSpPr>
        <p:spPr>
          <a:xfrm>
            <a:off x="388203" y="1240403"/>
            <a:ext cx="11440631" cy="5422038"/>
          </a:xfrm>
        </p:spPr>
        <p:txBody>
          <a:bodyPr>
            <a:normAutofit fontScale="85000" lnSpcReduction="10000"/>
          </a:bodyPr>
          <a:lstStyle/>
          <a:p>
            <a:pPr marL="69850" indent="0">
              <a:buNone/>
            </a:pPr>
            <a:r>
              <a:rPr lang="en-US" altLang="en-US" sz="2400" b="1" u="sng" dirty="0">
                <a:latin typeface="Arial" panose="020B0604020202020204" pitchFamily="34" charset="0"/>
                <a:cs typeface="Arial" panose="020B0604020202020204" pitchFamily="34" charset="0"/>
              </a:rPr>
              <a:t>How to earn UFO Jacket Pin  with Stone(s)</a:t>
            </a:r>
            <a:r>
              <a:rPr lang="zh-CN" altLang="en-US" sz="2000" b="1" u="sng" dirty="0">
                <a:latin typeface="Arial" panose="020B0604020202020204" pitchFamily="34" charset="0"/>
                <a:cs typeface="Arial" panose="020B0604020202020204" pitchFamily="34" charset="0"/>
              </a:rPr>
              <a:t> </a:t>
            </a:r>
            <a:r>
              <a:rPr lang="zh-CN" altLang="en-US" sz="2400" b="1" u="sng" dirty="0">
                <a:solidFill>
                  <a:srgbClr val="0070C0"/>
                </a:solidFill>
                <a:latin typeface="Arial" panose="020B0604020202020204" pitchFamily="34" charset="0"/>
                <a:cs typeface="Arial" panose="020B0604020202020204" pitchFamily="34" charset="0"/>
              </a:rPr>
              <a:t>怎样可以领到卓越超连锁店主的徽章</a:t>
            </a:r>
            <a:endParaRPr lang="en-SG" altLang="zh-CN" sz="2400" b="1" u="sng" dirty="0">
              <a:solidFill>
                <a:srgbClr val="0070C0"/>
              </a:solidFill>
              <a:latin typeface="Arial" panose="020B0604020202020204" pitchFamily="34" charset="0"/>
              <a:cs typeface="Arial" panose="020B0604020202020204" pitchFamily="34" charset="0"/>
            </a:endParaRPr>
          </a:p>
          <a:p>
            <a:pPr marL="69850" indent="0">
              <a:buNone/>
            </a:pPr>
            <a:endParaRPr lang="en-US" altLang="en-US" sz="2000" b="1" u="sng" dirty="0">
              <a:latin typeface="Arial" panose="020B0604020202020204" pitchFamily="34" charset="0"/>
              <a:cs typeface="Arial" panose="020B0604020202020204" pitchFamily="34" charset="0"/>
            </a:endParaRPr>
          </a:p>
          <a:p>
            <a:pPr marL="69850" indent="0">
              <a:spcBef>
                <a:spcPct val="0"/>
              </a:spcBef>
            </a:pPr>
            <a:endParaRPr lang="en-US" altLang="en-US" sz="1200" dirty="0">
              <a:latin typeface="Arial" panose="020B0604020202020204" pitchFamily="34" charset="0"/>
              <a:cs typeface="Arial" panose="020B0604020202020204" pitchFamily="34" charset="0"/>
            </a:endParaRPr>
          </a:p>
          <a:p>
            <a:pPr marL="69850" indent="0"/>
            <a:r>
              <a:rPr lang="en-US" altLang="en-US" sz="2400" dirty="0">
                <a:latin typeface="Arial" panose="020B0604020202020204" pitchFamily="34" charset="0"/>
                <a:cs typeface="Arial" panose="020B0604020202020204" pitchFamily="34" charset="0"/>
              </a:rPr>
              <a:t> Qualify as a Master UFO by submitting your UFO Criteria Forms </a:t>
            </a:r>
            <a:r>
              <a:rPr lang="en-US" altLang="en-US" sz="2400" b="1" dirty="0">
                <a:latin typeface="Arial" panose="020B0604020202020204" pitchFamily="34" charset="0"/>
                <a:cs typeface="Arial" panose="020B0604020202020204" pitchFamily="34" charset="0"/>
              </a:rPr>
              <a:t>three out of four consecutive calendar quarter</a:t>
            </a:r>
            <a:r>
              <a:rPr lang="en-US" altLang="en-US" sz="2400" dirty="0">
                <a:latin typeface="Arial" panose="020B0604020202020204" pitchFamily="34" charset="0"/>
                <a:cs typeface="Arial" panose="020B0604020202020204" pitchFamily="34" charset="0"/>
              </a:rPr>
              <a:t> </a:t>
            </a:r>
          </a:p>
          <a:p>
            <a:pPr marL="69850" indent="0"/>
            <a:r>
              <a:rPr lang="zh-CN" altLang="en-US" sz="2400" dirty="0">
                <a:latin typeface="Arial" panose="020B0604020202020204" pitchFamily="34" charset="0"/>
                <a:cs typeface="Arial" panose="020B0604020202020204" pitchFamily="34" charset="0"/>
              </a:rPr>
              <a:t> 在后台呈交卓越超连锁店主的报告。若在四个连续日历中的三个季度达成，您将会领取第一枚砖石（注：第一枚不需要遵循日历，接下来的都必须遵循日历）</a:t>
            </a:r>
            <a:endParaRPr lang="en-US" altLang="en-US" sz="2400" dirty="0">
              <a:latin typeface="Arial" panose="020B0604020202020204" pitchFamily="34" charset="0"/>
              <a:cs typeface="Arial" panose="020B0604020202020204" pitchFamily="34" charset="0"/>
            </a:endParaRPr>
          </a:p>
          <a:p>
            <a:pPr marL="69850" indent="0">
              <a:spcBef>
                <a:spcPct val="0"/>
              </a:spcBef>
              <a:buNone/>
            </a:pPr>
            <a:endParaRPr lang="en-US" altLang="en-US" sz="2000" dirty="0">
              <a:latin typeface="Arial" panose="020B0604020202020204" pitchFamily="34" charset="0"/>
              <a:cs typeface="Arial" panose="020B0604020202020204" pitchFamily="34" charset="0"/>
            </a:endParaRPr>
          </a:p>
          <a:p>
            <a:pPr marL="69850" indent="0"/>
            <a:r>
              <a:rPr lang="en-US" altLang="en-US" sz="2400" dirty="0">
                <a:latin typeface="Arial" panose="020B0604020202020204" pitchFamily="34" charset="0"/>
                <a:cs typeface="Arial" panose="020B0604020202020204" pitchFamily="34" charset="0"/>
              </a:rPr>
              <a:t> **The exception is earning your very first stone. This can be done by qualifying three out of four consecutive quarters within a 12-month period. It does not have to be within the same calendar year.**</a:t>
            </a:r>
          </a:p>
          <a:p>
            <a:pPr marL="69850" indent="0">
              <a:spcBef>
                <a:spcPct val="0"/>
              </a:spcBef>
              <a:buNone/>
            </a:pPr>
            <a:endParaRPr lang="en-US" altLang="en-US" sz="2000" dirty="0">
              <a:latin typeface="Arial" panose="020B0604020202020204" pitchFamily="34" charset="0"/>
              <a:cs typeface="Arial" panose="020B0604020202020204" pitchFamily="34" charset="0"/>
            </a:endParaRPr>
          </a:p>
          <a:p>
            <a:pPr marL="69850" indent="0">
              <a:spcBef>
                <a:spcPct val="0"/>
              </a:spcBef>
              <a:buNone/>
            </a:pPr>
            <a:endParaRPr lang="en-US" altLang="en-US" sz="2000" dirty="0">
              <a:latin typeface="Arial" panose="020B0604020202020204" pitchFamily="34" charset="0"/>
              <a:cs typeface="Arial" panose="020B0604020202020204" pitchFamily="34" charset="0"/>
            </a:endParaRPr>
          </a:p>
          <a:p>
            <a:pPr marL="69850" indent="0">
              <a:spcBef>
                <a:spcPct val="0"/>
              </a:spcBef>
            </a:pPr>
            <a:r>
              <a:rPr lang="en-US" altLang="en-US" sz="2400" dirty="0">
                <a:latin typeface="Arial" panose="020B0604020202020204" pitchFamily="34" charset="0"/>
                <a:cs typeface="Arial" panose="020B0604020202020204" pitchFamily="34" charset="0"/>
              </a:rPr>
              <a:t> Upon earning </a:t>
            </a:r>
            <a:r>
              <a:rPr lang="en-US" altLang="en-US" sz="2400" b="1" dirty="0">
                <a:latin typeface="Arial" panose="020B0604020202020204" pitchFamily="34" charset="0"/>
                <a:cs typeface="Arial" panose="020B0604020202020204" pitchFamily="34" charset="0"/>
              </a:rPr>
              <a:t>a minimum of USD1500 per week 39 out of 52 weeks each calendar year</a:t>
            </a:r>
            <a:r>
              <a:rPr lang="en-US" altLang="en-US" sz="2400" dirty="0">
                <a:latin typeface="Arial" panose="020B0604020202020204" pitchFamily="34" charset="0"/>
                <a:cs typeface="Arial" panose="020B0604020202020204" pitchFamily="34" charset="0"/>
              </a:rPr>
              <a:t>    (9.75months)</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you will be eligible to receive a Pin with one stone. Additional stones will be awarded on a yearly basis provided this minimum earnings criteria is met each year.</a:t>
            </a:r>
            <a:endParaRPr lang="en-SG" altLang="en-US" sz="2400" dirty="0">
              <a:latin typeface="Arial" panose="020B0604020202020204" pitchFamily="34" charset="0"/>
              <a:cs typeface="Arial" panose="020B0604020202020204" pitchFamily="34" charset="0"/>
            </a:endParaRPr>
          </a:p>
          <a:p>
            <a:pPr marL="69850" indent="0">
              <a:spcBef>
                <a:spcPct val="0"/>
              </a:spcBef>
            </a:pPr>
            <a:r>
              <a:rPr lang="zh-CN" altLang="en-US" sz="2400" dirty="0">
                <a:latin typeface="Arial" panose="020B0604020202020204" pitchFamily="34" charset="0"/>
                <a:cs typeface="Arial" panose="020B0604020202020204" pitchFamily="34" charset="0"/>
              </a:rPr>
              <a:t>若您在</a:t>
            </a:r>
            <a:r>
              <a:rPr lang="en-US" altLang="zh-CN" sz="2400" dirty="0">
                <a:latin typeface="Arial" panose="020B0604020202020204" pitchFamily="34" charset="0"/>
                <a:cs typeface="Arial" panose="020B0604020202020204" pitchFamily="34" charset="0"/>
              </a:rPr>
              <a:t>52</a:t>
            </a:r>
            <a:r>
              <a:rPr lang="zh-CN" altLang="en-US" sz="2400" dirty="0">
                <a:latin typeface="Arial" panose="020B0604020202020204" pitchFamily="34" charset="0"/>
                <a:cs typeface="Arial" panose="020B0604020202020204" pitchFamily="34" charset="0"/>
              </a:rPr>
              <a:t> 周之中的</a:t>
            </a:r>
            <a:r>
              <a:rPr lang="en-US" altLang="zh-CN" sz="2400" dirty="0">
                <a:latin typeface="Arial" panose="020B0604020202020204" pitchFamily="34" charset="0"/>
                <a:cs typeface="Arial" panose="020B0604020202020204" pitchFamily="34" charset="0"/>
              </a:rPr>
              <a:t>39</a:t>
            </a:r>
            <a:r>
              <a:rPr lang="zh-CN" altLang="en-US" sz="2400" dirty="0">
                <a:latin typeface="Arial" panose="020B0604020202020204" pitchFamily="34" charset="0"/>
                <a:cs typeface="Arial" panose="020B0604020202020204" pitchFamily="34" charset="0"/>
              </a:rPr>
              <a:t>周佣金，每周固定是美元</a:t>
            </a:r>
            <a:r>
              <a:rPr lang="en-US" altLang="zh-CN" sz="2400" dirty="0">
                <a:latin typeface="Arial" panose="020B0604020202020204" pitchFamily="34" charset="0"/>
                <a:cs typeface="Arial" panose="020B0604020202020204" pitchFamily="34" charset="0"/>
              </a:rPr>
              <a:t>1,500</a:t>
            </a:r>
            <a:r>
              <a:rPr lang="zh-CN" altLang="en-US" sz="2400" dirty="0">
                <a:latin typeface="Arial" panose="020B0604020202020204" pitchFamily="34" charset="0"/>
                <a:cs typeface="Arial" panose="020B0604020202020204" pitchFamily="34" charset="0"/>
              </a:rPr>
              <a:t> 、新币</a:t>
            </a:r>
            <a:r>
              <a:rPr lang="en-US" altLang="zh-CN" sz="2400" dirty="0">
                <a:latin typeface="Arial" panose="020B0604020202020204" pitchFamily="34" charset="0"/>
                <a:cs typeface="Arial" panose="020B0604020202020204" pitchFamily="34" charset="0"/>
              </a:rPr>
              <a:t>1,875</a:t>
            </a:r>
            <a:r>
              <a:rPr lang="zh-CN" altLang="en-US" sz="2400" dirty="0">
                <a:latin typeface="Arial" panose="020B0604020202020204" pitchFamily="34" charset="0"/>
                <a:cs typeface="Arial" panose="020B0604020202020204" pitchFamily="34" charset="0"/>
              </a:rPr>
              <a:t> 、 马币</a:t>
            </a:r>
            <a:r>
              <a:rPr lang="en-US" altLang="zh-CN" sz="2400" dirty="0">
                <a:latin typeface="Arial" panose="020B0604020202020204" pitchFamily="34" charset="0"/>
                <a:cs typeface="Arial" panose="020B0604020202020204" pitchFamily="34" charset="0"/>
              </a:rPr>
              <a:t>6,000</a:t>
            </a:r>
            <a:r>
              <a:rPr lang="zh-CN" altLang="en-US" sz="2400" dirty="0">
                <a:latin typeface="Arial" panose="020B0604020202020204" pitchFamily="34" charset="0"/>
                <a:cs typeface="Arial" panose="020B0604020202020204" pitchFamily="34" charset="0"/>
              </a:rPr>
              <a:t>，那你将可以每年的第一季得到公司汇给你的新徽章与新砖石</a:t>
            </a:r>
            <a:endParaRPr lang="en-US" altLang="en-US" sz="2400" dirty="0">
              <a:latin typeface="Arial" panose="020B0604020202020204" pitchFamily="34" charset="0"/>
              <a:cs typeface="Arial" panose="020B0604020202020204" pitchFamily="34" charset="0"/>
            </a:endParaRPr>
          </a:p>
          <a:p>
            <a:pPr marL="69850" indent="0">
              <a:spcBef>
                <a:spcPct val="0"/>
              </a:spcBef>
            </a:pPr>
            <a:endParaRPr lang="en-US" altLang="en-US" sz="1800" dirty="0">
              <a:latin typeface="Arial" panose="020B0604020202020204" pitchFamily="34" charset="0"/>
              <a:cs typeface="Arial" panose="020B0604020202020204" pitchFamily="34" charset="0"/>
            </a:endParaRPr>
          </a:p>
          <a:p>
            <a:pPr marL="69850" indent="0"/>
            <a:r>
              <a:rPr lang="en-US" altLang="en-US" sz="2400" dirty="0">
                <a:latin typeface="Arial" panose="020B0604020202020204" pitchFamily="34" charset="0"/>
                <a:cs typeface="Arial" panose="020B0604020202020204" pitchFamily="34" charset="0"/>
              </a:rPr>
              <a:t> Your updated jacket pin will be sent to you automatically with the correct number of stones during  the first quarter of the following calendar year. </a:t>
            </a:r>
          </a:p>
          <a:p>
            <a:pPr marL="69850" indent="0"/>
            <a:endParaRPr lang="en-US" altLang="en-US" sz="1800" dirty="0"/>
          </a:p>
        </p:txBody>
      </p:sp>
      <p:grpSp>
        <p:nvGrpSpPr>
          <p:cNvPr id="6" name="Group 6">
            <a:extLst>
              <a:ext uri="{FF2B5EF4-FFF2-40B4-BE49-F238E27FC236}">
                <a16:creationId xmlns:a16="http://schemas.microsoft.com/office/drawing/2014/main" id="{F8B02A4C-09B4-4BF5-A376-85FE9413DB4E}"/>
              </a:ext>
            </a:extLst>
          </p:cNvPr>
          <p:cNvGrpSpPr>
            <a:grpSpLocks/>
          </p:cNvGrpSpPr>
          <p:nvPr/>
        </p:nvGrpSpPr>
        <p:grpSpPr bwMode="auto">
          <a:xfrm>
            <a:off x="9338556" y="155641"/>
            <a:ext cx="1186774" cy="888090"/>
            <a:chOff x="2112" y="1922"/>
            <a:chExt cx="1336" cy="910"/>
          </a:xfrm>
        </p:grpSpPr>
        <p:grpSp>
          <p:nvGrpSpPr>
            <p:cNvPr id="7" name="Group 7">
              <a:extLst>
                <a:ext uri="{FF2B5EF4-FFF2-40B4-BE49-F238E27FC236}">
                  <a16:creationId xmlns:a16="http://schemas.microsoft.com/office/drawing/2014/main" id="{F37FD665-2D47-4E6A-818A-083002444B50}"/>
                </a:ext>
              </a:extLst>
            </p:cNvPr>
            <p:cNvGrpSpPr>
              <a:grpSpLocks/>
            </p:cNvGrpSpPr>
            <p:nvPr/>
          </p:nvGrpSpPr>
          <p:grpSpPr bwMode="auto">
            <a:xfrm>
              <a:off x="2112" y="1922"/>
              <a:ext cx="1336" cy="910"/>
              <a:chOff x="2112" y="1920"/>
              <a:chExt cx="1336" cy="910"/>
            </a:xfrm>
          </p:grpSpPr>
          <p:pic>
            <p:nvPicPr>
              <p:cNvPr id="9" name="Picture 8" descr="UFOPIN_06_1">
                <a:extLst>
                  <a:ext uri="{FF2B5EF4-FFF2-40B4-BE49-F238E27FC236}">
                    <a16:creationId xmlns:a16="http://schemas.microsoft.com/office/drawing/2014/main" id="{820E04D4-293C-499F-A42F-63B0FBEB4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1920"/>
                <a:ext cx="133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FODIAMOND">
                <a:extLst>
                  <a:ext uri="{FF2B5EF4-FFF2-40B4-BE49-F238E27FC236}">
                    <a16:creationId xmlns:a16="http://schemas.microsoft.com/office/drawing/2014/main" id="{2B677933-FF8B-4EE6-9E95-9C7977123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 y="258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FODIAMOND">
                <a:extLst>
                  <a:ext uri="{FF2B5EF4-FFF2-40B4-BE49-F238E27FC236}">
                    <a16:creationId xmlns:a16="http://schemas.microsoft.com/office/drawing/2014/main" id="{DDC72A60-243E-4587-964C-1A4476B7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 y="259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FODIAMOND">
                <a:extLst>
                  <a:ext uri="{FF2B5EF4-FFF2-40B4-BE49-F238E27FC236}">
                    <a16:creationId xmlns:a16="http://schemas.microsoft.com/office/drawing/2014/main" id="{8542F0FA-3D66-4E0F-AEC5-3B1E84597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2398"/>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UFODIAMOND">
                <a:extLst>
                  <a:ext uri="{FF2B5EF4-FFF2-40B4-BE49-F238E27FC236}">
                    <a16:creationId xmlns:a16="http://schemas.microsoft.com/office/drawing/2014/main" id="{8C6BE1FD-3ED4-45E7-9F00-03369661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 y="251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UFODIAMOND">
                <a:extLst>
                  <a:ext uri="{FF2B5EF4-FFF2-40B4-BE49-F238E27FC236}">
                    <a16:creationId xmlns:a16="http://schemas.microsoft.com/office/drawing/2014/main" id="{B978255F-C230-41B3-9421-FC5C3D476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 y="2081"/>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UFODIAMOND">
                <a:extLst>
                  <a:ext uri="{FF2B5EF4-FFF2-40B4-BE49-F238E27FC236}">
                    <a16:creationId xmlns:a16="http://schemas.microsoft.com/office/drawing/2014/main" id="{ED467079-AD85-471F-A1E7-18BCAA505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 y="2225"/>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UFODIAMOND">
                <a:extLst>
                  <a:ext uri="{FF2B5EF4-FFF2-40B4-BE49-F238E27FC236}">
                    <a16:creationId xmlns:a16="http://schemas.microsoft.com/office/drawing/2014/main" id="{301AF08C-C612-4A07-8F9F-07A8F4D11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UFODIAMOND">
                <a:extLst>
                  <a:ext uri="{FF2B5EF4-FFF2-40B4-BE49-F238E27FC236}">
                    <a16:creationId xmlns:a16="http://schemas.microsoft.com/office/drawing/2014/main" id="{320FB82C-7F75-40B8-96C8-6A01EC1E0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 y="2074"/>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UFODIAMOND">
                <a:extLst>
                  <a:ext uri="{FF2B5EF4-FFF2-40B4-BE49-F238E27FC236}">
                    <a16:creationId xmlns:a16="http://schemas.microsoft.com/office/drawing/2014/main" id="{B5154338-C08F-4AF9-950E-7B063D3AD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UFODIAMOND">
                <a:extLst>
                  <a:ext uri="{FF2B5EF4-FFF2-40B4-BE49-F238E27FC236}">
                    <a16:creationId xmlns:a16="http://schemas.microsoft.com/office/drawing/2014/main" id="{95BB1D76-1FEC-4A29-A694-A533A3623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UFODIAMOND">
                <a:extLst>
                  <a:ext uri="{FF2B5EF4-FFF2-40B4-BE49-F238E27FC236}">
                    <a16:creationId xmlns:a16="http://schemas.microsoft.com/office/drawing/2014/main" id="{7397385E-85F6-49B6-AAA0-1F1F1D7EC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 y="222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UFODIAMOND">
                <a:extLst>
                  <a:ext uri="{FF2B5EF4-FFF2-40B4-BE49-F238E27FC236}">
                    <a16:creationId xmlns:a16="http://schemas.microsoft.com/office/drawing/2014/main" id="{F05445F9-2876-43B1-8EC5-D054CB458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 y="2506"/>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UFODIAMOND">
                <a:extLst>
                  <a:ext uri="{FF2B5EF4-FFF2-40B4-BE49-F238E27FC236}">
                    <a16:creationId xmlns:a16="http://schemas.microsoft.com/office/drawing/2014/main" id="{4CF0B5A2-5971-424A-9295-EDFB70D83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2" descr="UFODIAMOND">
              <a:extLst>
                <a:ext uri="{FF2B5EF4-FFF2-40B4-BE49-F238E27FC236}">
                  <a16:creationId xmlns:a16="http://schemas.microsoft.com/office/drawing/2014/main" id="{C7594675-B183-485C-A61D-276C67002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240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66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dissolv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dissolv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dissolve">
                                      <p:cBhvr>
                                        <p:cTn id="37" dur="500"/>
                                        <p:tgtEl>
                                          <p:spTgt spid="5">
                                            <p:txEl>
                                              <p:pRg st="12" end="12"/>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4E75-7E6C-4AAF-BECC-87789073137B}"/>
              </a:ext>
            </a:extLst>
          </p:cNvPr>
          <p:cNvSpPr>
            <a:spLocks noGrp="1"/>
          </p:cNvSpPr>
          <p:nvPr>
            <p:ph type="title"/>
          </p:nvPr>
        </p:nvSpPr>
        <p:spPr>
          <a:xfrm>
            <a:off x="583759" y="1186775"/>
            <a:ext cx="10515600" cy="3429996"/>
          </a:xfrm>
        </p:spPr>
        <p:txBody>
          <a:bodyPr>
            <a:normAutofit/>
          </a:bodyPr>
          <a:lstStyle/>
          <a:p>
            <a:pPr algn="ctr"/>
            <a:r>
              <a:rPr lang="en-US" sz="5400" b="1" dirty="0"/>
              <a:t>Why Base 10 7 Strong?</a:t>
            </a:r>
            <a:br>
              <a:rPr lang="en-US" sz="5400" b="1" dirty="0"/>
            </a:br>
            <a:r>
              <a:rPr lang="en-US" sz="4000" b="1" dirty="0">
                <a:solidFill>
                  <a:srgbClr val="0070C0"/>
                </a:solidFill>
              </a:rPr>
              <a:t>为什么要有十个客户</a:t>
            </a:r>
            <a:r>
              <a:rPr lang="en-US" altLang="zh-CN" sz="4000" b="1" dirty="0">
                <a:solidFill>
                  <a:srgbClr val="0070C0"/>
                </a:solidFill>
              </a:rPr>
              <a:t>7</a:t>
            </a:r>
            <a:r>
              <a:rPr lang="zh-CN" altLang="en-US" sz="4000" b="1" dirty="0">
                <a:solidFill>
                  <a:srgbClr val="0070C0"/>
                </a:solidFill>
              </a:rPr>
              <a:t>、七人强</a:t>
            </a:r>
            <a:r>
              <a:rPr lang="en-US" sz="4000" b="1" dirty="0">
                <a:solidFill>
                  <a:srgbClr val="0070C0"/>
                </a:solidFill>
              </a:rPr>
              <a:t> </a:t>
            </a:r>
          </a:p>
        </p:txBody>
      </p:sp>
    </p:spTree>
    <p:extLst>
      <p:ext uri="{BB962C8B-B14F-4D97-AF65-F5344CB8AC3E}">
        <p14:creationId xmlns:p14="http://schemas.microsoft.com/office/powerpoint/2010/main" val="142137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0" y="2552052"/>
            <a:ext cx="12450070" cy="9337553"/>
          </a:xfrm>
          <a:prstGeom prst="rect">
            <a:avLst/>
          </a:prstGeom>
        </p:spPr>
      </p:pic>
      <p:sp>
        <p:nvSpPr>
          <p:cNvPr id="4" name="Rectangle 3"/>
          <p:cNvSpPr/>
          <p:nvPr/>
        </p:nvSpPr>
        <p:spPr>
          <a:xfrm>
            <a:off x="0" y="252991"/>
            <a:ext cx="12192000" cy="630786"/>
          </a:xfrm>
          <a:prstGeom prst="rect">
            <a:avLst/>
          </a:prstGeom>
        </p:spPr>
        <p:txBody>
          <a:bodyPr wrap="square" lIns="91284" tIns="45643" rIns="91284" bIns="45643">
            <a:spAutoFit/>
          </a:bodyPr>
          <a:lstStyle/>
          <a:p>
            <a:pPr algn="ctr" defTabSz="912495"/>
            <a:r>
              <a:rPr lang="zh-TW" altLang="en-US" sz="3500" b="1"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rPr>
              <a:t>零售目标</a:t>
            </a:r>
            <a:r>
              <a:rPr lang="en-US" altLang="zh-TW" sz="3500" b="1"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rPr>
              <a:t>   </a:t>
            </a:r>
            <a:r>
              <a:rPr lang="en-US" sz="3500" b="1" cap="all" dirty="0">
                <a:ln w="3175">
                  <a:solidFill>
                    <a:srgbClr val="443988"/>
                  </a:solidFill>
                </a:ln>
                <a:solidFill>
                  <a:srgbClr val="443988"/>
                </a:solidFill>
              </a:rPr>
              <a:t>Retail Sales Goal</a:t>
            </a:r>
          </a:p>
        </p:txBody>
      </p:sp>
      <p:sp>
        <p:nvSpPr>
          <p:cNvPr id="5" name="Rectangle 4"/>
          <p:cNvSpPr/>
          <p:nvPr/>
        </p:nvSpPr>
        <p:spPr>
          <a:xfrm>
            <a:off x="486723" y="1095133"/>
            <a:ext cx="11218607" cy="1692616"/>
          </a:xfrm>
          <a:prstGeom prst="rect">
            <a:avLst/>
          </a:prstGeom>
        </p:spPr>
        <p:txBody>
          <a:bodyPr wrap="square" lIns="91284" tIns="45643" rIns="91284" bIns="45643">
            <a:spAutoFit/>
          </a:bodyPr>
          <a:lstStyle/>
          <a:p>
            <a:pPr algn="ctr" defTabSz="912495"/>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新</a:t>
            </a:r>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1600" b="1" spc="-30" baseline="30000" dirty="0">
                <a:ln w="3175">
                  <a:noFill/>
                </a:ln>
                <a:solidFill>
                  <a:srgbClr val="5F5F5F"/>
                </a:solidFill>
                <a:latin typeface="Arial" panose="020B0604020202020204" pitchFamily="34" charset="0"/>
                <a:cs typeface="Arial" panose="020B0604020202020204" pitchFamily="34" charset="0"/>
              </a:rPr>
              <a:t>™</a:t>
            </a:r>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店主的每月目标是本人</a:t>
            </a:r>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购买并</a:t>
            </a:r>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使用</a:t>
            </a:r>
            <a:r>
              <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2</a:t>
            </a:r>
            <a:r>
              <a:rPr lang="en-US" altLang="zh-TW"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00 BV </a:t>
            </a:r>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和 </a:t>
            </a:r>
            <a:r>
              <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20</a:t>
            </a:r>
            <a:r>
              <a:rPr lang="en-US" altLang="zh-TW"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IBV</a:t>
            </a:r>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的产品</a:t>
            </a:r>
            <a:endParaRPr lang="en-US" altLang="zh-TW"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endParaRPr>
          </a:p>
          <a:p>
            <a:pPr algn="ctr" defTabSz="912495"/>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开发至少十位优惠顾客， 并且鼓励每人每月至少购买 </a:t>
            </a:r>
            <a:r>
              <a:rPr lang="en-US" altLang="zh-TW"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30 BV / 20 IBV </a:t>
            </a:r>
            <a:r>
              <a:rPr lang="zh-TW"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的产品</a:t>
            </a:r>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a:t>
            </a:r>
            <a:endPar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endParaRPr>
          </a:p>
          <a:p>
            <a:pPr algn="ctr" defTabSz="912495"/>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从中产生</a:t>
            </a:r>
            <a:r>
              <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300</a:t>
            </a:r>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a:t>
            </a:r>
            <a:r>
              <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BV </a:t>
            </a:r>
            <a:r>
              <a:rPr lang="zh-CN" altLang="en-US"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和</a:t>
            </a:r>
            <a:r>
              <a:rPr lang="en-US" altLang="zh-CN" sz="16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200 IBV</a:t>
            </a:r>
          </a:p>
          <a:p>
            <a:pPr algn="ctr" defTabSz="912838"/>
            <a:endParaRPr lang="en-US" sz="2000" dirty="0">
              <a:ln w="3175">
                <a:solidFill>
                  <a:prstClr val="black">
                    <a:lumMod val="65000"/>
                    <a:lumOff val="35000"/>
                  </a:prstClr>
                </a:solidFill>
              </a:ln>
              <a:solidFill>
                <a:prstClr val="black"/>
              </a:solidFill>
              <a:cs typeface="Arial" charset="0"/>
            </a:endParaRPr>
          </a:p>
          <a:p>
            <a:pPr algn="ctr" defTabSz="912838"/>
            <a:r>
              <a:rPr lang="en-US" dirty="0">
                <a:ln w="3175">
                  <a:solidFill>
                    <a:prstClr val="black">
                      <a:lumMod val="65000"/>
                      <a:lumOff val="35000"/>
                    </a:prstClr>
                  </a:solidFill>
                </a:ln>
                <a:solidFill>
                  <a:prstClr val="black"/>
                </a:solidFill>
                <a:cs typeface="Arial" charset="0"/>
              </a:rPr>
              <a:t>Monthly Goal for new </a:t>
            </a:r>
            <a:r>
              <a:rPr lang="en-US" dirty="0" err="1">
                <a:ln w="3175">
                  <a:solidFill>
                    <a:prstClr val="black">
                      <a:lumMod val="65000"/>
                      <a:lumOff val="35000"/>
                    </a:prstClr>
                  </a:solidFill>
                </a:ln>
                <a:solidFill>
                  <a:prstClr val="black"/>
                </a:solidFill>
                <a:cs typeface="Arial" charset="0"/>
              </a:rPr>
              <a:t>UnFranchise</a:t>
            </a:r>
            <a:r>
              <a:rPr lang="en-US" dirty="0">
                <a:ln w="3175">
                  <a:noFill/>
                </a:ln>
                <a:solidFill>
                  <a:prstClr val="black"/>
                </a:solidFill>
              </a:rPr>
              <a:t>®</a:t>
            </a:r>
            <a:r>
              <a:rPr lang="en-US" dirty="0">
                <a:ln w="3175">
                  <a:solidFill>
                    <a:prstClr val="black">
                      <a:lumMod val="65000"/>
                      <a:lumOff val="35000"/>
                    </a:prstClr>
                  </a:solidFill>
                </a:ln>
                <a:solidFill>
                  <a:prstClr val="black"/>
                </a:solidFill>
                <a:cs typeface="Arial" charset="0"/>
              </a:rPr>
              <a:t> Owner is to generate 200 BV and 20 IBV from personal use</a:t>
            </a:r>
          </a:p>
          <a:p>
            <a:pPr algn="ctr" defTabSz="912838"/>
            <a:r>
              <a:rPr lang="en-US" dirty="0">
                <a:ln w="3175">
                  <a:solidFill>
                    <a:prstClr val="black">
                      <a:lumMod val="65000"/>
                      <a:lumOff val="35000"/>
                    </a:prstClr>
                  </a:solidFill>
                </a:ln>
                <a:solidFill>
                  <a:prstClr val="black"/>
                </a:solidFill>
                <a:cs typeface="Arial" charset="0"/>
              </a:rPr>
              <a:t>300 BV and 200 IBV to a base of at least 10 Preferred Customers ordering 30 BV and 20 IBV per month.</a:t>
            </a:r>
          </a:p>
        </p:txBody>
      </p:sp>
      <p:sp>
        <p:nvSpPr>
          <p:cNvPr id="6" name="TextBox 5"/>
          <p:cNvSpPr txBox="1"/>
          <p:nvPr/>
        </p:nvSpPr>
        <p:spPr>
          <a:xfrm>
            <a:off x="1524010" y="4767187"/>
            <a:ext cx="9144001" cy="1384839"/>
          </a:xfrm>
          <a:prstGeom prst="rect">
            <a:avLst/>
          </a:prstGeom>
          <a:noFill/>
        </p:spPr>
        <p:txBody>
          <a:bodyPr lIns="91284" tIns="45643" rIns="91284" bIns="45643">
            <a:spAutoFit/>
          </a:bodyPr>
          <a:lstStyle/>
          <a:p>
            <a:pPr marL="0" lvl="1" algn="ctr" defTabSz="455930">
              <a:defRPr/>
            </a:pPr>
            <a:r>
              <a:rPr lang="zh-TW" altLang="en-US" sz="2600" b="1" dirty="0">
                <a:ln>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优惠顾客</a:t>
            </a:r>
            <a:r>
              <a:rPr lang="en-US" sz="2600" b="1" dirty="0">
                <a:ln>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 = 30 BV</a:t>
            </a:r>
            <a:r>
              <a:rPr lang="zh-TW" altLang="en-US" sz="2600" b="1" dirty="0">
                <a:ln>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及</a:t>
            </a:r>
            <a:r>
              <a:rPr lang="en-US" sz="2600" b="1" dirty="0">
                <a:ln>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20 IBV</a:t>
            </a:r>
          </a:p>
          <a:p>
            <a:pPr marL="0" lvl="1" algn="ctr" defTabSz="455930">
              <a:defRPr/>
            </a:pPr>
            <a:r>
              <a:rPr lang="en-US" sz="2600" b="1" dirty="0">
                <a:ln>
                  <a:solidFill>
                    <a:srgbClr val="443988"/>
                  </a:solidFill>
                </a:ln>
                <a:solidFill>
                  <a:srgbClr val="443988"/>
                </a:solidFill>
                <a:ea typeface="ＭＳ Ｐゴシック" charset="0"/>
                <a:cs typeface="Calibri"/>
              </a:rPr>
              <a:t>PC = 30 BV and 20 IBV</a:t>
            </a:r>
          </a:p>
          <a:p>
            <a:pPr marL="0" lvl="1" algn="ctr" defTabSz="455930">
              <a:defRPr/>
            </a:pPr>
            <a:endParaRPr lang="en-US" sz="3200" b="1" dirty="0">
              <a:ln>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10" name="Rectangle 9"/>
          <p:cNvSpPr/>
          <p:nvPr/>
        </p:nvSpPr>
        <p:spPr>
          <a:xfrm>
            <a:off x="806255" y="5770861"/>
            <a:ext cx="10579511" cy="692342"/>
          </a:xfrm>
          <a:prstGeom prst="rect">
            <a:avLst/>
          </a:prstGeom>
        </p:spPr>
        <p:txBody>
          <a:bodyPr wrap="square" lIns="91284" tIns="45643" rIns="91284" bIns="45643">
            <a:spAutoFit/>
          </a:bodyPr>
          <a:lstStyle/>
          <a:p>
            <a:pPr marL="0" lvl="1" algn="ctr" defTabSz="455930">
              <a:defRPr/>
            </a:pPr>
            <a:r>
              <a:rPr lang="zh-TW"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2000" b="1" spc="-30" baseline="30000" dirty="0">
                <a:ln w="3175">
                  <a:noFill/>
                </a:ln>
                <a:solidFill>
                  <a:srgbClr val="555555"/>
                </a:solidFill>
                <a:latin typeface="Arial" panose="020B0604020202020204" pitchFamily="34" charset="0"/>
                <a:cs typeface="Arial" panose="020B0604020202020204" pitchFamily="34" charset="0"/>
              </a:rPr>
              <a:t>™</a:t>
            </a:r>
            <a:r>
              <a:rPr lang="zh-TW"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店主每月总共产</a:t>
            </a:r>
            <a:r>
              <a:rPr lang="zh-CN"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生：</a:t>
            </a:r>
            <a:r>
              <a:rPr lang="en-US" altLang="zh-TW"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500</a:t>
            </a:r>
            <a:r>
              <a:rPr lang="zh-CN"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a:t>
            </a:r>
            <a:r>
              <a:rPr lang="en-US" altLang="zh-TW"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BV</a:t>
            </a:r>
            <a:r>
              <a:rPr lang="zh-TW"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a:t>
            </a:r>
            <a:r>
              <a:rPr lang="en-US" altLang="zh-TW"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220</a:t>
            </a:r>
            <a:r>
              <a:rPr lang="zh-CN" altLang="en-US"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a:t>
            </a:r>
            <a:r>
              <a:rPr lang="en-US" altLang="zh-TW" sz="20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IBV</a:t>
            </a:r>
            <a:r>
              <a:rPr lang="en-US" sz="1900" dirty="0">
                <a:ln w="3175">
                  <a:solidFill>
                    <a:prstClr val="black">
                      <a:lumMod val="65000"/>
                      <a:lumOff val="3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a:rPr>
              <a:t> </a:t>
            </a:r>
          </a:p>
          <a:p>
            <a:pPr marL="0" lvl="1" algn="ctr" defTabSz="455930">
              <a:defRPr/>
            </a:pPr>
            <a:r>
              <a:rPr lang="en-US" sz="1900" dirty="0">
                <a:ln w="3175">
                  <a:solidFill>
                    <a:prstClr val="black">
                      <a:lumMod val="65000"/>
                      <a:lumOff val="35000"/>
                    </a:prstClr>
                  </a:solidFill>
                </a:ln>
                <a:solidFill>
                  <a:prstClr val="black"/>
                </a:solidFill>
                <a:ea typeface="ＭＳ Ｐゴシック" charset="0"/>
                <a:cs typeface="Arial"/>
              </a:rPr>
              <a:t>Total </a:t>
            </a:r>
            <a:r>
              <a:rPr lang="en-US" sz="1900" dirty="0" err="1">
                <a:ln w="3175">
                  <a:solidFill>
                    <a:prstClr val="black">
                      <a:lumMod val="65000"/>
                      <a:lumOff val="35000"/>
                    </a:prstClr>
                  </a:solidFill>
                </a:ln>
                <a:solidFill>
                  <a:prstClr val="black"/>
                </a:solidFill>
                <a:ea typeface="ＭＳ Ｐゴシック" charset="0"/>
                <a:cs typeface="Arial"/>
              </a:rPr>
              <a:t>UnFranchise</a:t>
            </a:r>
            <a:r>
              <a:rPr lang="en-US" sz="1900" dirty="0">
                <a:ln w="3175">
                  <a:solidFill>
                    <a:prstClr val="black">
                      <a:lumMod val="65000"/>
                      <a:lumOff val="35000"/>
                    </a:prstClr>
                  </a:solidFill>
                </a:ln>
                <a:solidFill>
                  <a:prstClr val="black"/>
                </a:solidFill>
                <a:ea typeface="ＭＳ Ｐゴシック" charset="0"/>
                <a:cs typeface="Arial"/>
              </a:rPr>
              <a:t> Owner Production: 500 BV and 220 IBV </a:t>
            </a:r>
          </a:p>
        </p:txBody>
      </p:sp>
      <p:sp>
        <p:nvSpPr>
          <p:cNvPr id="27" name="TextBox 26"/>
          <p:cNvSpPr txBox="1"/>
          <p:nvPr/>
        </p:nvSpPr>
        <p:spPr>
          <a:xfrm>
            <a:off x="7842919" y="3223719"/>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28" name="TextBox 27"/>
          <p:cNvSpPr txBox="1"/>
          <p:nvPr/>
        </p:nvSpPr>
        <p:spPr>
          <a:xfrm>
            <a:off x="7842919" y="3468814"/>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29" name="TextBox 28"/>
          <p:cNvSpPr txBox="1"/>
          <p:nvPr/>
        </p:nvSpPr>
        <p:spPr>
          <a:xfrm>
            <a:off x="7842919" y="3706319"/>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0" name="TextBox 29"/>
          <p:cNvSpPr txBox="1"/>
          <p:nvPr/>
        </p:nvSpPr>
        <p:spPr>
          <a:xfrm>
            <a:off x="7842047" y="3947619"/>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1" name="TextBox 30"/>
          <p:cNvSpPr txBox="1"/>
          <p:nvPr/>
        </p:nvSpPr>
        <p:spPr>
          <a:xfrm>
            <a:off x="7842919" y="4201619"/>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2" name="TextBox 31"/>
          <p:cNvSpPr txBox="1"/>
          <p:nvPr/>
        </p:nvSpPr>
        <p:spPr>
          <a:xfrm>
            <a:off x="7779555" y="3230061"/>
            <a:ext cx="297646" cy="1572895"/>
          </a:xfrm>
          <a:prstGeom prst="rect">
            <a:avLst/>
          </a:prstGeom>
          <a:noFill/>
        </p:spPr>
        <p:txBody>
          <a:bodyPr wrap="square">
            <a:spAutoFit/>
          </a:bodyPr>
          <a:lstStyle/>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endPar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endParaRPr>
          </a:p>
        </p:txBody>
      </p:sp>
      <p:sp>
        <p:nvSpPr>
          <p:cNvPr id="34" name="TextBox 33"/>
          <p:cNvSpPr txBox="1"/>
          <p:nvPr/>
        </p:nvSpPr>
        <p:spPr>
          <a:xfrm>
            <a:off x="3214197" y="3255268"/>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5" name="TextBox 34"/>
          <p:cNvSpPr txBox="1"/>
          <p:nvPr/>
        </p:nvSpPr>
        <p:spPr>
          <a:xfrm>
            <a:off x="3214197" y="3500363"/>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6" name="TextBox 35"/>
          <p:cNvSpPr txBox="1"/>
          <p:nvPr/>
        </p:nvSpPr>
        <p:spPr>
          <a:xfrm>
            <a:off x="3214197" y="3737868"/>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7" name="TextBox 36"/>
          <p:cNvSpPr txBox="1"/>
          <p:nvPr/>
        </p:nvSpPr>
        <p:spPr>
          <a:xfrm>
            <a:off x="3213325" y="3979168"/>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8" name="TextBox 37"/>
          <p:cNvSpPr txBox="1"/>
          <p:nvPr/>
        </p:nvSpPr>
        <p:spPr>
          <a:xfrm>
            <a:off x="3214197" y="4216673"/>
            <a:ext cx="902970" cy="334010"/>
          </a:xfrm>
          <a:prstGeom prst="rect">
            <a:avLst/>
          </a:prstGeom>
          <a:noFill/>
        </p:spPr>
        <p:txBody>
          <a:bodyPr wrap="none" lIns="121715" tIns="60857" rIns="121715" bIns="60857" rtlCol="0">
            <a:spAutoFit/>
          </a:bodyPr>
          <a:lstStyle/>
          <a:p>
            <a:pPr defTabSz="1216660"/>
            <a:r>
              <a:rPr lang="zh-CN" altLang="en-US" sz="1300" b="1" dirty="0">
                <a:solidFill>
                  <a:srgbClr val="00203F"/>
                </a:solidFill>
                <a:latin typeface="Microsoft JhengHei" panose="020B0604030504040204" pitchFamily="34" charset="-120"/>
                <a:ea typeface="Microsoft JhengHei" panose="020B0604030504040204" pitchFamily="34" charset="-120"/>
              </a:rPr>
              <a:t>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39" name="TextBox 38"/>
          <p:cNvSpPr txBox="1"/>
          <p:nvPr/>
        </p:nvSpPr>
        <p:spPr>
          <a:xfrm>
            <a:off x="3905482" y="3246556"/>
            <a:ext cx="443483" cy="1572895"/>
          </a:xfrm>
          <a:prstGeom prst="rect">
            <a:avLst/>
          </a:prstGeom>
          <a:noFill/>
        </p:spPr>
        <p:txBody>
          <a:bodyPr wrap="square">
            <a:spAutoFit/>
          </a:bodyPr>
          <a:lstStyle/>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r>
              <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rPr>
              <a:t> -</a:t>
            </a:r>
          </a:p>
          <a:p>
            <a:pPr defTabSz="455930">
              <a:defRPr/>
            </a:pPr>
            <a:endParaRPr lang="en-US" sz="1600" dirty="0">
              <a:solidFill>
                <a:srgbClr val="00203F"/>
              </a:solidFill>
              <a:latin typeface="Microsoft JhengHei" panose="020B0604030504040204" pitchFamily="34" charset="-120"/>
              <a:ea typeface="Microsoft JhengHei" panose="020B0604030504040204" pitchFamily="34" charset="-120"/>
              <a:cs typeface="Arial" panose="020B0604020202020204"/>
            </a:endParaRPr>
          </a:p>
        </p:txBody>
      </p:sp>
    </p:spTree>
    <p:extLst>
      <p:ext uri="{BB962C8B-B14F-4D97-AF65-F5344CB8AC3E}">
        <p14:creationId xmlns:p14="http://schemas.microsoft.com/office/powerpoint/2010/main" val="220176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3753" y="71555"/>
            <a:ext cx="10284542" cy="1415617"/>
          </a:xfrm>
          <a:prstGeom prst="rect">
            <a:avLst/>
          </a:prstGeom>
        </p:spPr>
        <p:txBody>
          <a:bodyPr wrap="square" lIns="91284" tIns="45643" rIns="91284" bIns="45643">
            <a:spAutoFit/>
          </a:bodyPr>
          <a:lstStyle/>
          <a:p>
            <a:pPr algn="ctr" defTabSz="912495"/>
            <a:r>
              <a:rPr lang="zh-TW" altLang="en-US" sz="33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rPr>
              <a:t>零售目标</a:t>
            </a:r>
            <a:r>
              <a:rPr lang="en-US" sz="33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rPr>
              <a:t> - </a:t>
            </a:r>
            <a:r>
              <a:rPr lang="zh-TW" altLang="en-US" sz="33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rPr>
              <a:t>基本十顾客，七人强</a:t>
            </a:r>
            <a:endParaRPr lang="en-US" altLang="zh-TW" sz="33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endParaRPr>
          </a:p>
          <a:p>
            <a:pPr algn="ctr" defTabSz="912495"/>
            <a:r>
              <a:rPr lang="en-US" sz="3300" cap="all" dirty="0">
                <a:ln w="3175">
                  <a:solidFill>
                    <a:srgbClr val="443988"/>
                  </a:solidFill>
                </a:ln>
                <a:solidFill>
                  <a:srgbClr val="443988"/>
                </a:solidFill>
              </a:rPr>
              <a:t>Retail Sales Goal - Base 10, Seven Strong</a:t>
            </a:r>
            <a:endParaRPr lang="en-US" sz="4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endParaRPr>
          </a:p>
          <a:p>
            <a:pPr algn="ctr" defTabSz="912495"/>
            <a:r>
              <a:rPr lang="en-US" altLang="zh-CN"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7</a:t>
            </a:r>
            <a:r>
              <a:rPr lang="zh-TW" alt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位</a:t>
            </a:r>
            <a:r>
              <a:rPr lang="zh-CN" alt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2000" b="1" spc="-30" baseline="30000" dirty="0">
                <a:ln w="3175">
                  <a:noFill/>
                </a:ln>
                <a:solidFill>
                  <a:srgbClr val="443988"/>
                </a:solidFill>
                <a:latin typeface="Arial" panose="020B0604020202020204" pitchFamily="34" charset="0"/>
                <a:cs typeface="Arial" panose="020B0604020202020204" pitchFamily="34" charset="0"/>
              </a:rPr>
              <a:t>™</a:t>
            </a:r>
            <a:r>
              <a:rPr lang="zh-CN" alt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店主，每人有</a:t>
            </a:r>
            <a:r>
              <a:rPr 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10</a:t>
            </a:r>
            <a:r>
              <a:rPr lang="zh-CN" alt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位</a:t>
            </a:r>
            <a:r>
              <a:rPr lang="zh-TW" alt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rPr>
              <a:t>优惠顾客</a:t>
            </a:r>
            <a:endParaRPr lang="en-US" sz="2000" cap="all" dirty="0">
              <a:ln w="3175">
                <a:solidFill>
                  <a:srgbClr val="443988"/>
                </a:solidFill>
              </a:ln>
              <a:solidFill>
                <a:srgbClr val="443988"/>
              </a:solidFill>
              <a:latin typeface="Microsoft JhengHei" panose="020B0604030504040204" pitchFamily="34" charset="-120"/>
              <a:ea typeface="Microsoft JhengHei" panose="020B0604030504040204" pitchFamily="34" charset="-120"/>
              <a:cs typeface="Arial" panose="020B0604020202020204" pitchFamily="34" charset="0"/>
            </a:endParaRPr>
          </a:p>
        </p:txBody>
      </p:sp>
      <p:pic>
        <p:nvPicPr>
          <p:cNvPr id="31" name="Picture 30" descr="PeopleLeadToPeople2.png"/>
          <p:cNvPicPr>
            <a:picLocks noChangeAspect="1"/>
          </p:cNvPicPr>
          <p:nvPr/>
        </p:nvPicPr>
        <p:blipFill rotWithShape="1">
          <a:blip r:embed="rId2">
            <a:extLst>
              <a:ext uri="{28A0092B-C50C-407E-A947-70E740481C1C}">
                <a14:useLocalDpi xmlns:a14="http://schemas.microsoft.com/office/drawing/2010/main" val="0"/>
              </a:ext>
            </a:extLst>
          </a:blip>
          <a:srcRect t="-81420" b="1"/>
          <a:stretch>
            <a:fillRect/>
          </a:stretch>
        </p:blipFill>
        <p:spPr>
          <a:xfrm>
            <a:off x="5889486" y="1402149"/>
            <a:ext cx="249501" cy="4953517"/>
          </a:xfrm>
          <a:prstGeom prst="rect">
            <a:avLst/>
          </a:prstGeom>
        </p:spPr>
      </p:pic>
      <p:sp>
        <p:nvSpPr>
          <p:cNvPr id="54" name="TextBox 53"/>
          <p:cNvSpPr txBox="1"/>
          <p:nvPr/>
        </p:nvSpPr>
        <p:spPr>
          <a:xfrm>
            <a:off x="3382115" y="3440320"/>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55" name="TextBox 54"/>
          <p:cNvSpPr txBox="1"/>
          <p:nvPr/>
        </p:nvSpPr>
        <p:spPr>
          <a:xfrm>
            <a:off x="7535624" y="3455481"/>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56" name="TextBox 55"/>
          <p:cNvSpPr txBox="1"/>
          <p:nvPr/>
        </p:nvSpPr>
        <p:spPr>
          <a:xfrm>
            <a:off x="1210390" y="4622456"/>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57" name="TextBox 56"/>
          <p:cNvSpPr txBox="1"/>
          <p:nvPr/>
        </p:nvSpPr>
        <p:spPr>
          <a:xfrm>
            <a:off x="9628570" y="4622455"/>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58" name="TextBox 57"/>
          <p:cNvSpPr txBox="1"/>
          <p:nvPr/>
        </p:nvSpPr>
        <p:spPr>
          <a:xfrm>
            <a:off x="4103197" y="4648355"/>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59" name="TextBox 58"/>
          <p:cNvSpPr txBox="1"/>
          <p:nvPr/>
        </p:nvSpPr>
        <p:spPr>
          <a:xfrm>
            <a:off x="6703301" y="4635654"/>
            <a:ext cx="1166495" cy="334010"/>
          </a:xfrm>
          <a:prstGeom prst="rect">
            <a:avLst/>
          </a:prstGeom>
          <a:noFill/>
        </p:spPr>
        <p:txBody>
          <a:bodyPr wrap="none" lIns="121715" tIns="60857" rIns="121715" bIns="60857" rtlCol="0">
            <a:spAutoFit/>
          </a:bodyPr>
          <a:lstStyle/>
          <a:p>
            <a:pPr defTabSz="1216660"/>
            <a:r>
              <a:rPr lang="en-US" sz="13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300" b="1" dirty="0">
              <a:solidFill>
                <a:srgbClr val="00203F"/>
              </a:solidFill>
              <a:latin typeface="Microsoft JhengHei" panose="020B0604030504040204" pitchFamily="34" charset="-120"/>
              <a:ea typeface="Microsoft JhengHei" panose="020B0604030504040204" pitchFamily="34" charset="-120"/>
            </a:endParaRPr>
          </a:p>
        </p:txBody>
      </p:sp>
      <p:sp>
        <p:nvSpPr>
          <p:cNvPr id="60" name="TextBox 59"/>
          <p:cNvSpPr txBox="1"/>
          <p:nvPr/>
        </p:nvSpPr>
        <p:spPr>
          <a:xfrm>
            <a:off x="666333" y="5241071"/>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1" name="TextBox 60"/>
          <p:cNvSpPr txBox="1"/>
          <p:nvPr/>
        </p:nvSpPr>
        <p:spPr>
          <a:xfrm>
            <a:off x="2677265" y="5232706"/>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2" name="TextBox 61"/>
          <p:cNvSpPr txBox="1"/>
          <p:nvPr/>
        </p:nvSpPr>
        <p:spPr>
          <a:xfrm>
            <a:off x="3349106" y="5228755"/>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3" name="TextBox 62"/>
          <p:cNvSpPr txBox="1"/>
          <p:nvPr/>
        </p:nvSpPr>
        <p:spPr>
          <a:xfrm>
            <a:off x="5318504" y="5228755"/>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4" name="TextBox 63"/>
          <p:cNvSpPr txBox="1"/>
          <p:nvPr/>
        </p:nvSpPr>
        <p:spPr>
          <a:xfrm>
            <a:off x="6090426" y="5241071"/>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5" name="TextBox 64"/>
          <p:cNvSpPr txBox="1"/>
          <p:nvPr/>
        </p:nvSpPr>
        <p:spPr>
          <a:xfrm>
            <a:off x="8090981" y="5237237"/>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6" name="TextBox 65"/>
          <p:cNvSpPr txBox="1"/>
          <p:nvPr/>
        </p:nvSpPr>
        <p:spPr>
          <a:xfrm>
            <a:off x="8830849" y="5228755"/>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67" name="TextBox 66"/>
          <p:cNvSpPr txBox="1"/>
          <p:nvPr/>
        </p:nvSpPr>
        <p:spPr>
          <a:xfrm>
            <a:off x="10825545" y="5228754"/>
            <a:ext cx="620365" cy="730250"/>
          </a:xfrm>
          <a:prstGeom prst="rect">
            <a:avLst/>
          </a:prstGeom>
        </p:spPr>
        <p:txBody>
          <a:bodyPr wrap="square" lIns="121715" tIns="60857" rIns="121715" bIns="60857" rtlCol="0">
            <a:spAutoFit/>
          </a:bodyPr>
          <a:lstStyle/>
          <a:p>
            <a:pPr defTabSz="1216660"/>
            <a:r>
              <a:rPr lang="en-US" sz="1100" b="1" dirty="0">
                <a:solidFill>
                  <a:srgbClr val="00203F"/>
                </a:solidFill>
                <a:latin typeface="Microsoft JhengHei" panose="020B0604030504040204" pitchFamily="34" charset="-120"/>
                <a:ea typeface="Microsoft JhengHei" panose="020B0604030504040204" pitchFamily="34" charset="-120"/>
              </a:rPr>
              <a:t>5</a:t>
            </a:r>
            <a:r>
              <a:rPr lang="zh-CN" altLang="en-US" sz="1300" b="1" dirty="0">
                <a:solidFill>
                  <a:srgbClr val="00203F"/>
                </a:solidFill>
                <a:latin typeface="Microsoft JhengHei" panose="020B0604030504040204" pitchFamily="34" charset="-120"/>
                <a:ea typeface="Microsoft JhengHei" panose="020B0604030504040204" pitchFamily="34" charset="-120"/>
              </a:rPr>
              <a:t>位优惠顾客</a:t>
            </a:r>
            <a:endParaRPr lang="en-US" sz="1100" b="1" dirty="0">
              <a:solidFill>
                <a:srgbClr val="00203F"/>
              </a:solidFill>
              <a:latin typeface="Microsoft JhengHei" panose="020B0604030504040204" pitchFamily="34" charset="-120"/>
              <a:ea typeface="Microsoft JhengHei" panose="020B0604030504040204" pitchFamily="34" charset="-120"/>
            </a:endParaRPr>
          </a:p>
        </p:txBody>
      </p:sp>
      <p:sp>
        <p:nvSpPr>
          <p:cNvPr id="39" name="TextBox 38"/>
          <p:cNvSpPr txBox="1"/>
          <p:nvPr/>
        </p:nvSpPr>
        <p:spPr>
          <a:xfrm>
            <a:off x="9759636" y="6528256"/>
            <a:ext cx="2326740" cy="239395"/>
          </a:xfrm>
          <a:prstGeom prst="rect">
            <a:avLst/>
          </a:prstGeom>
          <a:noFill/>
        </p:spPr>
        <p:txBody>
          <a:bodyPr wrap="square" rtlCol="0">
            <a:spAutoFit/>
          </a:bodyPr>
          <a:lstStyle/>
          <a:p>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此投影片上</a:t>
            </a:r>
            <a:r>
              <a:rPr 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BV</a:t>
            </a:r>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a:t>
            </a:r>
            <a:r>
              <a:rPr 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IBV</a:t>
            </a:r>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库显示周期业绩累积</a:t>
            </a:r>
            <a:endParaRPr lang="en-US" sz="800" dirty="0">
              <a:solidFill>
                <a:prstClr val="black"/>
              </a:solidFill>
              <a:latin typeface="Microsoft JhengHei" panose="020B0604030504040204" pitchFamily="34" charset="-120"/>
              <a:ea typeface="Microsoft JhengHei" panose="020B0604030504040204" pitchFamily="34" charset="-120"/>
            </a:endParaRPr>
          </a:p>
        </p:txBody>
      </p:sp>
      <p:sp>
        <p:nvSpPr>
          <p:cNvPr id="40" name="Rectangle 39"/>
          <p:cNvSpPr/>
          <p:nvPr/>
        </p:nvSpPr>
        <p:spPr>
          <a:xfrm>
            <a:off x="470016" y="1628860"/>
            <a:ext cx="11311603" cy="584620"/>
          </a:xfrm>
          <a:prstGeom prst="rect">
            <a:avLst/>
          </a:prstGeom>
        </p:spPr>
        <p:txBody>
          <a:bodyPr wrap="square" lIns="91284" tIns="45643" rIns="91284" bIns="45643">
            <a:spAutoFit/>
          </a:bodyPr>
          <a:lstStyle/>
          <a:p>
            <a:pPr algn="ctr" defTabSz="912495"/>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1600" b="1" spc="-30" baseline="30000" dirty="0">
                <a:ln w="3175">
                  <a:noFill/>
                </a:ln>
                <a:latin typeface="Arial" panose="020B0604020202020204" pitchFamily="34" charset="0"/>
                <a:cs typeface="Arial" panose="020B0604020202020204" pitchFamily="34" charset="0"/>
              </a:rPr>
              <a:t>™</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店主</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每月可产生</a:t>
            </a:r>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500 BV</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a:t>
            </a:r>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200 IBV</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个人</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购买</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及优惠顾客</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购买）</a:t>
            </a:r>
            <a:endPar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endParaRPr>
          </a:p>
          <a:p>
            <a:pPr algn="ctr" defTabSz="912495"/>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佣金</a:t>
            </a:r>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 </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每月由</a:t>
            </a:r>
            <a:r>
              <a:rPr lang="en-US" altLang="zh-CN"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BV</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RM1,200</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及每两个月</a:t>
            </a:r>
            <a:r>
              <a:rPr lang="zh-CN"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由</a:t>
            </a:r>
            <a:r>
              <a:rPr lang="en-US" altLang="zh-CN"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IBV</a:t>
            </a:r>
            <a:r>
              <a:rPr lang="zh-TW" alt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sz="1600" dirty="0">
                <a:ln>
                  <a:solidFill>
                    <a:prstClr val="black">
                      <a:lumMod val="75000"/>
                      <a:lumOff val="25000"/>
                    </a:prstClr>
                  </a:solidFill>
                </a:ln>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RM1,200</a:t>
            </a:r>
          </a:p>
        </p:txBody>
      </p:sp>
      <p:sp>
        <p:nvSpPr>
          <p:cNvPr id="3" name="Rectangle 2"/>
          <p:cNvSpPr/>
          <p:nvPr/>
        </p:nvSpPr>
        <p:spPr>
          <a:xfrm>
            <a:off x="5914805" y="2394283"/>
            <a:ext cx="723360" cy="20453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1160891" y="2311324"/>
            <a:ext cx="10032778" cy="4044394"/>
            <a:chOff x="1160891" y="2311324"/>
            <a:chExt cx="10032778" cy="4044394"/>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965" y="2311324"/>
              <a:ext cx="3222966" cy="1472667"/>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657" y="4917676"/>
              <a:ext cx="1596630" cy="979750"/>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981" y="4911994"/>
              <a:ext cx="1596630" cy="979750"/>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5750" y="3768216"/>
              <a:ext cx="2595081" cy="1142544"/>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9375" y="4916444"/>
              <a:ext cx="1596630" cy="979750"/>
            </a:xfrm>
            <a:prstGeom prst="rect">
              <a:avLst/>
            </a:prstGeom>
          </p:spPr>
        </p:pic>
        <p:sp>
          <p:nvSpPr>
            <p:cNvPr id="12" name="Text Box 230"/>
            <p:cNvSpPr txBox="1">
              <a:spLocks noChangeArrowheads="1"/>
            </p:cNvSpPr>
            <p:nvPr/>
          </p:nvSpPr>
          <p:spPr bwMode="auto">
            <a:xfrm>
              <a:off x="4813906" y="3936424"/>
              <a:ext cx="2645859" cy="56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ctr" defTabSz="912495"/>
              <a:r>
                <a:rPr lang="en-US" sz="19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br>
                <a:rPr lang="en-US" sz="19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br>
              <a:r>
                <a:rPr lang="zh-CN" altLang="en-US" sz="11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点数可被放置</a:t>
              </a:r>
              <a:endParaRPr lang="en-US" sz="11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13" name="Text Box 231"/>
            <p:cNvSpPr txBox="1">
              <a:spLocks noChangeArrowheads="1"/>
            </p:cNvSpPr>
            <p:nvPr/>
          </p:nvSpPr>
          <p:spPr bwMode="auto">
            <a:xfrm>
              <a:off x="2513667" y="5010840"/>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grpSp>
          <p:nvGrpSpPr>
            <p:cNvPr id="2" name="Group 1"/>
            <p:cNvGrpSpPr/>
            <p:nvPr/>
          </p:nvGrpSpPr>
          <p:grpSpPr>
            <a:xfrm>
              <a:off x="1857114" y="2948161"/>
              <a:ext cx="8091728" cy="597535"/>
              <a:chOff x="2651114" y="2948096"/>
              <a:chExt cx="8091727" cy="597532"/>
            </a:xfrm>
          </p:grpSpPr>
          <p:sp>
            <p:nvSpPr>
              <p:cNvPr id="14" name="Text Box 237"/>
              <p:cNvSpPr txBox="1">
                <a:spLocks noChangeArrowheads="1"/>
              </p:cNvSpPr>
              <p:nvPr/>
            </p:nvSpPr>
            <p:spPr bwMode="auto">
              <a:xfrm>
                <a:off x="8761641" y="2948096"/>
                <a:ext cx="1981200" cy="597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spcBef>
                    <a:spcPct val="50000"/>
                  </a:spcBef>
                </a:pPr>
                <a:r>
                  <a:rPr lang="en-US" sz="16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1500 BV &amp; 600 IBV</a:t>
                </a:r>
              </a:p>
            </p:txBody>
          </p:sp>
          <p:sp>
            <p:nvSpPr>
              <p:cNvPr id="15" name="Text Box 239"/>
              <p:cNvSpPr txBox="1">
                <a:spLocks noChangeArrowheads="1"/>
              </p:cNvSpPr>
              <p:nvPr/>
            </p:nvSpPr>
            <p:spPr bwMode="auto">
              <a:xfrm>
                <a:off x="2651114" y="3084973"/>
                <a:ext cx="2257169" cy="36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r" defTabSz="912495">
                  <a:spcBef>
                    <a:spcPct val="50000"/>
                  </a:spcBef>
                </a:pPr>
                <a:r>
                  <a:rPr lang="en-US" sz="16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1500 BV &amp; 600 IBV</a:t>
                </a:r>
              </a:p>
            </p:txBody>
          </p:sp>
        </p:grpSp>
        <p:sp>
          <p:nvSpPr>
            <p:cNvPr id="16" name="Text Box 231"/>
            <p:cNvSpPr txBox="1">
              <a:spLocks noChangeArrowheads="1"/>
            </p:cNvSpPr>
            <p:nvPr/>
          </p:nvSpPr>
          <p:spPr bwMode="auto">
            <a:xfrm>
              <a:off x="1217929" y="6019803"/>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sp>
          <p:nvSpPr>
            <p:cNvPr id="17" name="Text Box 231"/>
            <p:cNvSpPr txBox="1">
              <a:spLocks noChangeArrowheads="1"/>
            </p:cNvSpPr>
            <p:nvPr/>
          </p:nvSpPr>
          <p:spPr bwMode="auto">
            <a:xfrm>
              <a:off x="9406144" y="6019803"/>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sp>
          <p:nvSpPr>
            <p:cNvPr id="18" name="Text Box 231"/>
            <p:cNvSpPr txBox="1">
              <a:spLocks noChangeArrowheads="1"/>
            </p:cNvSpPr>
            <p:nvPr/>
          </p:nvSpPr>
          <p:spPr bwMode="auto">
            <a:xfrm>
              <a:off x="6662229" y="6019803"/>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sp>
          <p:nvSpPr>
            <p:cNvPr id="19" name="Text Box 231"/>
            <p:cNvSpPr txBox="1">
              <a:spLocks noChangeArrowheads="1"/>
            </p:cNvSpPr>
            <p:nvPr/>
          </p:nvSpPr>
          <p:spPr bwMode="auto">
            <a:xfrm>
              <a:off x="3885624" y="6019803"/>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sp>
          <p:nvSpPr>
            <p:cNvPr id="20" name="Text Box 231"/>
            <p:cNvSpPr txBox="1">
              <a:spLocks noChangeArrowheads="1"/>
            </p:cNvSpPr>
            <p:nvPr/>
          </p:nvSpPr>
          <p:spPr bwMode="auto">
            <a:xfrm>
              <a:off x="8034186" y="5010840"/>
              <a:ext cx="1787525" cy="3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84" tIns="45643" rIns="91284" bIns="45643">
              <a:spAutoFit/>
            </a:bodyPr>
            <a:lstStyle>
              <a:lvl1pPr eaLnBrk="0" hangingPunct="0">
                <a:defRPr sz="24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defTabSz="912495"/>
              <a:r>
                <a:rPr lang="en-US" sz="1500" b="1" dirty="0">
                  <a:solidFill>
                    <a:srgbClr val="00203F"/>
                  </a:solidFill>
                  <a:latin typeface="Microsoft JhengHei" panose="020B0604030504040204" pitchFamily="34" charset="-120"/>
                  <a:ea typeface="Microsoft JhengHei" panose="020B0604030504040204" pitchFamily="34" charset="-120"/>
                  <a:cs typeface="Arial" panose="020B0604020202020204" pitchFamily="34" charset="0"/>
                </a:rPr>
                <a:t>500 BV &amp; 200 IBV</a:t>
              </a:r>
            </a:p>
          </p:txBody>
        </p:sp>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0891" y="4911994"/>
              <a:ext cx="1596630" cy="979750"/>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628" y="3749729"/>
              <a:ext cx="2558047" cy="1166035"/>
            </a:xfrm>
            <a:prstGeom prst="rect">
              <a:avLst/>
            </a:prstGeom>
          </p:spPr>
        </p:pic>
        <p:pic>
          <p:nvPicPr>
            <p:cNvPr id="6152" name="Picture 8" descr="T:\Field Training\Field Training\North America\NA_ENGLISH\B5 update\images\Base-10-BV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655" y="3679931"/>
              <a:ext cx="9303586" cy="218360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74084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5"/>
          <p:cNvSpPr txBox="1">
            <a:spLocks noChangeArrowheads="1"/>
          </p:cNvSpPr>
          <p:nvPr>
            <p:custDataLst>
              <p:tags r:id="rId1"/>
            </p:custDataLst>
          </p:nvPr>
        </p:nvSpPr>
        <p:spPr bwMode="auto">
          <a:xfrm>
            <a:off x="1727200" y="762007"/>
            <a:ext cx="8677656" cy="399954"/>
          </a:xfrm>
          <a:prstGeom prst="rect">
            <a:avLst/>
          </a:prstGeom>
          <a:noFill/>
          <a:ln w="9525">
            <a:noFill/>
            <a:miter lim="800000"/>
          </a:ln>
          <a:effectLst/>
        </p:spPr>
        <p:txBody>
          <a:bodyPr wrap="square" lIns="91284" tIns="45643" rIns="91284" bIns="45643">
            <a:spAutoFit/>
          </a:bodyPr>
          <a:lstStyle/>
          <a:p>
            <a:pPr marL="234315" indent="-234315" algn="ctr" defTabSz="455930">
              <a:spcBef>
                <a:spcPct val="50000"/>
              </a:spcBef>
              <a:defRPr/>
            </a:pPr>
            <a:r>
              <a:rPr lang="zh-TW" alt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佣金</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 </a:t>
            </a:r>
            <a:r>
              <a:rPr lang="zh-TW" alt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每个月</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RM2,400 </a:t>
            </a:r>
            <a:r>
              <a:rPr lang="en-US" sz="2000" b="1" dirty="0">
                <a:solidFill>
                  <a:srgbClr val="C12D22"/>
                </a:solidFill>
                <a:latin typeface="Microsoft JhengHei" panose="020B0604030504040204" pitchFamily="34" charset="-120"/>
                <a:ea typeface="Microsoft JhengHei" panose="020B0604030504040204" pitchFamily="34" charset="-120"/>
                <a:cs typeface="Arial" panose="020B0604020202020204" pitchFamily="34" charset="0"/>
              </a:rPr>
              <a:t>(BV)</a:t>
            </a:r>
            <a:r>
              <a:rPr lang="zh-TW" alt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及每三个月</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RM1,200 </a:t>
            </a:r>
            <a:r>
              <a:rPr lang="en-US" sz="2000" b="1" dirty="0">
                <a:solidFill>
                  <a:srgbClr val="00B050"/>
                </a:solidFill>
                <a:latin typeface="Microsoft JhengHei" panose="020B0604030504040204" pitchFamily="34" charset="-120"/>
                <a:ea typeface="Microsoft JhengHei" panose="020B0604030504040204" pitchFamily="34" charset="-120"/>
                <a:cs typeface="Arial" panose="020B0604020202020204" pitchFamily="34" charset="0"/>
              </a:rPr>
              <a:t>(IBV)</a:t>
            </a:r>
          </a:p>
        </p:txBody>
      </p:sp>
      <p:sp>
        <p:nvSpPr>
          <p:cNvPr id="13" name="TextBox 12"/>
          <p:cNvSpPr txBox="1"/>
          <p:nvPr/>
        </p:nvSpPr>
        <p:spPr>
          <a:xfrm>
            <a:off x="7801578" y="1496669"/>
            <a:ext cx="4154779" cy="1021384"/>
          </a:xfrm>
          <a:prstGeom prst="roundRect">
            <a:avLst/>
          </a:prstGeom>
          <a:solidFill>
            <a:schemeClr val="accent2">
              <a:lumMod val="75000"/>
            </a:schemeClr>
          </a:solidFill>
          <a:ln>
            <a:noFill/>
          </a:ln>
        </p:spPr>
        <p:txBody>
          <a:bodyPr wrap="square" lIns="91284" tIns="45643" rIns="91284" bIns="45643" rtlCol="0">
            <a:spAutoFit/>
          </a:bodyPr>
          <a:lstStyle/>
          <a:p>
            <a:pPr defTabSz="912495">
              <a:spcAft>
                <a:spcPts val="1200"/>
              </a:spcAft>
            </a:pP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每两</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个</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周</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期</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您可</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由</a:t>
            </a:r>
            <a:r>
              <a:rPr lang="en-US" altLang="zh-CN"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BV</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RM1,200 - RM2,400</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及每三个月</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由</a:t>
            </a:r>
            <a:r>
              <a:rPr lang="en-US" altLang="zh-CN"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IBV</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RM1,200</a:t>
            </a:r>
          </a:p>
        </p:txBody>
      </p:sp>
      <p:sp>
        <p:nvSpPr>
          <p:cNvPr id="16" name="Title 2"/>
          <p:cNvSpPr txBox="1"/>
          <p:nvPr/>
        </p:nvSpPr>
        <p:spPr>
          <a:xfrm>
            <a:off x="596005" y="139852"/>
            <a:ext cx="11000012" cy="858156"/>
          </a:xfrm>
          <a:prstGeom prst="rect">
            <a:avLst/>
          </a:prstGeom>
        </p:spPr>
        <p:txBody>
          <a:bodyPr lIns="91284" tIns="45643" rIns="91284" bIns="45643"/>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000" cap="all" dirty="0">
                <a:ln>
                  <a:solidFill>
                    <a:srgbClr val="443988"/>
                  </a:solidFill>
                </a:ln>
                <a:solidFill>
                  <a:srgbClr val="443988"/>
                </a:solidFill>
                <a:latin typeface="Microsoft JhengHei" panose="020B0604030504040204" pitchFamily="34" charset="-120"/>
                <a:ea typeface="Microsoft JhengHei" panose="020B0604030504040204" pitchFamily="34" charset="-120"/>
              </a:rPr>
              <a:t>组织</a:t>
            </a:r>
            <a:r>
              <a:rPr lang="zh-CN" altLang="en-US" sz="2000" cap="all" dirty="0">
                <a:ln>
                  <a:solidFill>
                    <a:srgbClr val="443988"/>
                  </a:solidFill>
                </a:ln>
                <a:solidFill>
                  <a:srgbClr val="443988"/>
                </a:solidFill>
                <a:latin typeface="Microsoft JhengHei" panose="020B0604030504040204" pitchFamily="34" charset="-120"/>
                <a:ea typeface="Microsoft JhengHei" panose="020B0604030504040204" pitchFamily="34" charset="-120"/>
              </a:rPr>
              <a:t>达到基本业务要求</a:t>
            </a:r>
            <a:endParaRPr lang="en-US" altLang="zh-CN" sz="2000" cap="all" dirty="0">
              <a:ln>
                <a:solidFill>
                  <a:srgbClr val="443988"/>
                </a:solidFill>
              </a:ln>
              <a:solidFill>
                <a:srgbClr val="443988"/>
              </a:solidFill>
              <a:latin typeface="Microsoft JhengHei" panose="020B0604030504040204" pitchFamily="34" charset="-120"/>
              <a:ea typeface="Microsoft JhengHei" panose="020B0604030504040204" pitchFamily="34" charset="-120"/>
            </a:endParaRPr>
          </a:p>
          <a:p>
            <a:pPr algn="ctr"/>
            <a:r>
              <a:rPr lang="en-US" sz="2000" cap="all" dirty="0">
                <a:ln>
                  <a:solidFill>
                    <a:srgbClr val="443988"/>
                  </a:solidFill>
                </a:ln>
                <a:solidFill>
                  <a:srgbClr val="443988"/>
                </a:solidFill>
                <a:latin typeface="Calibri"/>
              </a:rPr>
              <a:t>organization Satisfying the Minimum Activity Requirements</a:t>
            </a:r>
          </a:p>
          <a:p>
            <a:pPr algn="ctr"/>
            <a:endParaRPr lang="zh-TW" altLang="en-US" sz="2000" cap="all" dirty="0">
              <a:ln>
                <a:solidFill>
                  <a:srgbClr val="443988"/>
                </a:solidFill>
              </a:ln>
              <a:solidFill>
                <a:srgbClr val="443988"/>
              </a:solidFill>
              <a:latin typeface="Microsoft JhengHei" panose="020B0604030504040204" pitchFamily="34" charset="-120"/>
              <a:ea typeface="Microsoft JhengHei" panose="020B0604030504040204" pitchFamily="34" charset="-120"/>
            </a:endParaRPr>
          </a:p>
          <a:p>
            <a:pPr algn="ctr"/>
            <a:endParaRPr lang="en-US" sz="2000" cap="all" dirty="0">
              <a:ln>
                <a:solidFill>
                  <a:srgbClr val="443988"/>
                </a:solidFill>
              </a:ln>
              <a:solidFill>
                <a:srgbClr val="443988"/>
              </a:solidFill>
              <a:latin typeface="Microsoft JhengHei" panose="020B0604030504040204" pitchFamily="34" charset="-120"/>
              <a:ea typeface="Microsoft JhengHei" panose="020B0604030504040204" pitchFamily="34" charset="-120"/>
            </a:endParaRPr>
          </a:p>
        </p:txBody>
      </p:sp>
      <p:sp>
        <p:nvSpPr>
          <p:cNvPr id="17" name="TextBox 16"/>
          <p:cNvSpPr txBox="1"/>
          <p:nvPr/>
        </p:nvSpPr>
        <p:spPr>
          <a:xfrm>
            <a:off x="190372" y="1295407"/>
            <a:ext cx="5015621" cy="1304241"/>
          </a:xfrm>
          <a:prstGeom prst="roundRect">
            <a:avLst/>
          </a:prstGeom>
          <a:solidFill>
            <a:schemeClr val="accent2">
              <a:lumMod val="75000"/>
            </a:schemeClr>
          </a:solidFill>
          <a:ln>
            <a:noFill/>
          </a:ln>
        </p:spPr>
        <p:txBody>
          <a:bodyPr wrap="square" lIns="91284" tIns="45643" rIns="91284" bIns="45643" rtlCol="0">
            <a:spAutoFit/>
          </a:bodyPr>
          <a:lstStyle/>
          <a:p>
            <a:pPr defTabSz="912495">
              <a:spcAft>
                <a:spcPts val="600"/>
              </a:spcAft>
            </a:pP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基本业务要求</a:t>
            </a:r>
            <a:endParaRPr lang="en-US" altLang="zh-CN"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endParaRPr>
          </a:p>
          <a:p>
            <a:pPr defTabSz="912495">
              <a:spcAft>
                <a:spcPts val="1200"/>
              </a:spcAft>
            </a:pP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b="1" spc="-30" baseline="30000" dirty="0">
                <a:ln w="3175">
                  <a:noFill/>
                </a:ln>
                <a:solidFill>
                  <a:schemeClr val="bg1"/>
                </a:solidFill>
                <a:latin typeface="Arial" panose="020B0604020202020204" pitchFamily="34" charset="0"/>
                <a:cs typeface="Arial" panose="020B0604020202020204" pitchFamily="34" charset="0"/>
              </a:rPr>
              <a:t>™</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店主</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50 BV + 10 IBV </a:t>
            </a:r>
          </a:p>
          <a:p>
            <a:pPr defTabSz="912495">
              <a:spcAft>
                <a:spcPts val="1200"/>
              </a:spcAft>
            </a:pP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总额 </a:t>
            </a:r>
            <a:r>
              <a:rPr lang="en-US" altLang="zh-TW"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 </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b="1" spc="-30" baseline="30000" dirty="0">
                <a:ln w="3175">
                  <a:noFill/>
                </a:ln>
                <a:solidFill>
                  <a:schemeClr val="bg1"/>
                </a:solidFill>
                <a:latin typeface="Arial" panose="020B0604020202020204" pitchFamily="34" charset="0"/>
                <a:cs typeface="Arial" panose="020B0604020202020204" pitchFamily="34" charset="0"/>
              </a:rPr>
              <a:t>™</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店主</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50 BV + 10 IBV</a:t>
            </a:r>
            <a:r>
              <a:rPr lang="en-US" sz="19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Tahoma" panose="020B0604030504040204" pitchFamily="34" charset="0"/>
              </a:rPr>
              <a:t> </a:t>
            </a:r>
          </a:p>
        </p:txBody>
      </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8500" y="2481565"/>
            <a:ext cx="3160894" cy="1444304"/>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0175" y="5081544"/>
            <a:ext cx="1596630" cy="979750"/>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1691" y="5077094"/>
            <a:ext cx="1596630" cy="979750"/>
          </a:xfrm>
          <a:prstGeom prst="rect">
            <a:avLst/>
          </a:prstGeom>
        </p:spPr>
      </p:pic>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1781" y="5077094"/>
            <a:ext cx="1596630" cy="979750"/>
          </a:xfrm>
          <a:prstGeom prst="rect">
            <a:avLst/>
          </a:prstGeom>
        </p:spPr>
      </p:pic>
      <p:pic>
        <p:nvPicPr>
          <p:cNvPr id="43" name="Picture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5857" y="5082776"/>
            <a:ext cx="1596630" cy="979750"/>
          </a:xfrm>
          <a:prstGeom prst="rect">
            <a:avLst/>
          </a:prstGeom>
        </p:spPr>
      </p:pic>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14587" y="3960057"/>
            <a:ext cx="2595081" cy="1142544"/>
          </a:xfrm>
          <a:prstGeom prst="rect">
            <a:avLst/>
          </a:prstGeom>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25880" y="3941050"/>
            <a:ext cx="2558047" cy="1166035"/>
          </a:xfrm>
          <a:prstGeom prst="rect">
            <a:avLst/>
          </a:prstGeom>
        </p:spPr>
      </p:pic>
      <p:pic>
        <p:nvPicPr>
          <p:cNvPr id="46" name="Picture 45" descr="PeopleLeadToPeople2.png"/>
          <p:cNvPicPr>
            <a:picLocks noChangeAspect="1"/>
          </p:cNvPicPr>
          <p:nvPr/>
        </p:nvPicPr>
        <p:blipFill rotWithShape="1">
          <a:blip r:embed="rId14">
            <a:extLst>
              <a:ext uri="{28A0092B-C50C-407E-A947-70E740481C1C}">
                <a14:useLocalDpi xmlns:a14="http://schemas.microsoft.com/office/drawing/2010/main" val="0"/>
              </a:ext>
            </a:extLst>
          </a:blip>
          <a:srcRect t="-81420" b="1"/>
          <a:stretch>
            <a:fillRect/>
          </a:stretch>
        </p:blipFill>
        <p:spPr>
          <a:xfrm>
            <a:off x="5902186" y="1630749"/>
            <a:ext cx="249501" cy="4953517"/>
          </a:xfrm>
          <a:prstGeom prst="rect">
            <a:avLst/>
          </a:prstGeom>
        </p:spPr>
      </p:pic>
      <p:pic>
        <p:nvPicPr>
          <p:cNvPr id="47" name="Picture 3" descr="T:\Field Training\Field Training\North America\NA_ENGLISH\B5 update\images\Base-10-BV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5335" y="3765700"/>
            <a:ext cx="9303586" cy="2250281"/>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 Box 176"/>
          <p:cNvSpPr txBox="1">
            <a:spLocks noChangeArrowheads="1"/>
          </p:cNvSpPr>
          <p:nvPr>
            <p:custDataLst>
              <p:tags r:id="rId2"/>
            </p:custDataLst>
          </p:nvPr>
        </p:nvSpPr>
        <p:spPr bwMode="auto">
          <a:xfrm>
            <a:off x="1403215" y="6153283"/>
            <a:ext cx="1439331" cy="629920"/>
          </a:xfrm>
          <a:prstGeom prst="rect">
            <a:avLst/>
          </a:prstGeom>
          <a:noFill/>
          <a:ln w="9525">
            <a:noFill/>
            <a:miter lim="800000"/>
          </a:ln>
          <a:effectLst/>
        </p:spPr>
        <p:txBody>
          <a:bodyPr wrap="square" lIns="68573" tIns="34286" rIns="68573" bIns="34286">
            <a:spAutoFit/>
          </a:bodyPr>
          <a:lstStyle/>
          <a:p>
            <a:pPr algn="ctr" defTabSz="342265">
              <a:defRPr/>
            </a:pP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 UFO’s x 50 BV = </a:t>
            </a:r>
            <a:r>
              <a:rPr lang="zh-CN" alt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2,500 BV</a:t>
            </a:r>
          </a:p>
        </p:txBody>
      </p:sp>
      <p:sp>
        <p:nvSpPr>
          <p:cNvPr id="49" name="Text Box 176"/>
          <p:cNvSpPr txBox="1">
            <a:spLocks noChangeArrowheads="1"/>
          </p:cNvSpPr>
          <p:nvPr>
            <p:custDataLst>
              <p:tags r:id="rId3"/>
            </p:custDataLst>
          </p:nvPr>
        </p:nvSpPr>
        <p:spPr bwMode="auto">
          <a:xfrm>
            <a:off x="4119803" y="6153283"/>
            <a:ext cx="1528930" cy="44704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 UFO’s x 10 IBV = </a:t>
            </a:r>
            <a:r>
              <a:rPr lang="zh-CN" alt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500 IBV</a:t>
            </a:r>
          </a:p>
        </p:txBody>
      </p:sp>
      <p:sp>
        <p:nvSpPr>
          <p:cNvPr id="50" name="Text Box 176"/>
          <p:cNvSpPr txBox="1">
            <a:spLocks noChangeArrowheads="1"/>
          </p:cNvSpPr>
          <p:nvPr>
            <p:custDataLst>
              <p:tags r:id="rId4"/>
            </p:custDataLst>
          </p:nvPr>
        </p:nvSpPr>
        <p:spPr bwMode="auto">
          <a:xfrm>
            <a:off x="6535618" y="6153283"/>
            <a:ext cx="1413195" cy="62992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 UFO’s x 50 BV = </a:t>
            </a:r>
            <a:r>
              <a:rPr lang="zh-CN" alt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2,500 BV</a:t>
            </a:r>
          </a:p>
        </p:txBody>
      </p:sp>
      <p:sp>
        <p:nvSpPr>
          <p:cNvPr id="51" name="Text Box 176"/>
          <p:cNvSpPr txBox="1">
            <a:spLocks noChangeArrowheads="1"/>
          </p:cNvSpPr>
          <p:nvPr>
            <p:custDataLst>
              <p:tags r:id="rId5"/>
            </p:custDataLst>
          </p:nvPr>
        </p:nvSpPr>
        <p:spPr bwMode="auto">
          <a:xfrm>
            <a:off x="8314226" y="6153283"/>
            <a:ext cx="1734492" cy="44704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 UFO’s x 10 IBV </a:t>
            </a:r>
          </a:p>
          <a:p>
            <a:pPr algn="ctr" defTabSz="342265">
              <a:defRPr/>
            </a:pP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 </a:t>
            </a:r>
            <a:r>
              <a:rPr lang="zh-CN" alt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1200" b="1" dirty="0">
                <a:solidFill>
                  <a:prstClr val="black">
                    <a:lumMod val="75000"/>
                    <a:lumOff val="25000"/>
                  </a:prstClr>
                </a:solidFill>
                <a:latin typeface="Microsoft JhengHei" panose="020B0604030504040204" pitchFamily="34" charset="-120"/>
                <a:ea typeface="Microsoft JhengHei" panose="020B0604030504040204" pitchFamily="34" charset="-120"/>
                <a:cs typeface="Arial" panose="020B0604020202020204" pitchFamily="34" charset="0"/>
              </a:rPr>
              <a:t>500 IBV </a:t>
            </a:r>
          </a:p>
        </p:txBody>
      </p:sp>
      <p:sp>
        <p:nvSpPr>
          <p:cNvPr id="52" name="TextBox 51"/>
          <p:cNvSpPr txBox="1"/>
          <p:nvPr/>
        </p:nvSpPr>
        <p:spPr>
          <a:xfrm>
            <a:off x="3625279" y="6188634"/>
            <a:ext cx="491490" cy="296545"/>
          </a:xfrm>
          <a:prstGeom prst="rect">
            <a:avLst/>
          </a:prstGeom>
          <a:noFill/>
        </p:spPr>
        <p:txBody>
          <a:bodyPr wrap="none" lIns="68573" tIns="34286" rIns="68573" bIns="34286" rtlCol="0">
            <a:spAutoFit/>
          </a:bodyPr>
          <a:lstStyle/>
          <a:p>
            <a:pPr algn="ctr" defTabSz="685165"/>
            <a:r>
              <a:rPr lang="zh-CN" altLang="en-US" sz="1400" b="1" dirty="0">
                <a:solidFill>
                  <a:prstClr val="black">
                    <a:lumMod val="75000"/>
                    <a:lumOff val="25000"/>
                  </a:prstClr>
                </a:solidFill>
                <a:latin typeface="Microsoft JhengHei" panose="020B0604030504040204" pitchFamily="34" charset="-120"/>
                <a:ea typeface="Microsoft JhengHei" panose="020B0604030504040204" pitchFamily="34" charset="-120"/>
              </a:rPr>
              <a:t>加上</a:t>
            </a:r>
            <a:endParaRPr lang="en-US" sz="1400" b="1" dirty="0">
              <a:solidFill>
                <a:prstClr val="black">
                  <a:lumMod val="75000"/>
                  <a:lumOff val="25000"/>
                </a:prstClr>
              </a:solidFill>
              <a:latin typeface="Microsoft JhengHei" panose="020B0604030504040204" pitchFamily="34" charset="-120"/>
              <a:ea typeface="Microsoft JhengHei" panose="020B0604030504040204" pitchFamily="34" charset="-120"/>
            </a:endParaRPr>
          </a:p>
        </p:txBody>
      </p:sp>
      <p:sp>
        <p:nvSpPr>
          <p:cNvPr id="53" name="TextBox 52"/>
          <p:cNvSpPr txBox="1"/>
          <p:nvPr/>
        </p:nvSpPr>
        <p:spPr>
          <a:xfrm>
            <a:off x="7916644" y="6188634"/>
            <a:ext cx="491490" cy="296545"/>
          </a:xfrm>
          <a:prstGeom prst="rect">
            <a:avLst/>
          </a:prstGeom>
          <a:noFill/>
        </p:spPr>
        <p:txBody>
          <a:bodyPr wrap="none" lIns="68573" tIns="34286" rIns="68573" bIns="34286" rtlCol="0">
            <a:spAutoFit/>
          </a:bodyPr>
          <a:lstStyle/>
          <a:p>
            <a:pPr algn="ctr" defTabSz="685165"/>
            <a:r>
              <a:rPr lang="zh-CN" altLang="en-US" sz="1400" b="1" dirty="0">
                <a:solidFill>
                  <a:prstClr val="black">
                    <a:lumMod val="75000"/>
                    <a:lumOff val="25000"/>
                  </a:prstClr>
                </a:solidFill>
                <a:latin typeface="Microsoft JhengHei" panose="020B0604030504040204" pitchFamily="34" charset="-120"/>
                <a:ea typeface="Microsoft JhengHei" panose="020B0604030504040204" pitchFamily="34" charset="-120"/>
              </a:rPr>
              <a:t>加上</a:t>
            </a:r>
            <a:endParaRPr lang="en-US" sz="1400" b="1" dirty="0">
              <a:solidFill>
                <a:prstClr val="black">
                  <a:lumMod val="75000"/>
                  <a:lumOff val="25000"/>
                </a:prstClr>
              </a:solidFill>
              <a:latin typeface="Microsoft JhengHei" panose="020B0604030504040204" pitchFamily="34" charset="-120"/>
              <a:ea typeface="Microsoft JhengHei" panose="020B0604030504040204" pitchFamily="34" charset="-120"/>
            </a:endParaRPr>
          </a:p>
        </p:txBody>
      </p:sp>
      <p:sp>
        <p:nvSpPr>
          <p:cNvPr id="54" name="TextBox 53"/>
          <p:cNvSpPr txBox="1"/>
          <p:nvPr/>
        </p:nvSpPr>
        <p:spPr>
          <a:xfrm>
            <a:off x="9901380" y="6555252"/>
            <a:ext cx="2290619" cy="239395"/>
          </a:xfrm>
          <a:prstGeom prst="rect">
            <a:avLst/>
          </a:prstGeom>
          <a:noFill/>
        </p:spPr>
        <p:txBody>
          <a:bodyPr wrap="square" rtlCol="0">
            <a:spAutoFit/>
          </a:bodyPr>
          <a:lstStyle/>
          <a:p>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此投影片上</a:t>
            </a:r>
            <a:r>
              <a:rPr 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BV</a:t>
            </a:r>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及</a:t>
            </a:r>
            <a:r>
              <a:rPr 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IBV</a:t>
            </a:r>
            <a:r>
              <a:rPr lang="zh-CN" alt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库显示周期业绩累积</a:t>
            </a:r>
            <a:endParaRPr lang="en-US" sz="900"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22" name="Rectangle 21"/>
          <p:cNvSpPr/>
          <p:nvPr/>
        </p:nvSpPr>
        <p:spPr>
          <a:xfrm>
            <a:off x="5926837" y="2562731"/>
            <a:ext cx="723360" cy="20453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955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1000"/>
                                        <p:tgtEl>
                                          <p:spTgt spid="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1000"/>
                                        <p:tgtEl>
                                          <p:spTgt spid="4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bldLvl="0" animBg="1"/>
      <p:bldP spid="17" grpId="0" bldLvl="0" animBg="1"/>
      <p:bldP spid="48" grpId="0" bldLvl="0" animBg="1"/>
      <p:bldP spid="49" grpId="0" bldLvl="0" animBg="1"/>
      <p:bldP spid="50" grpId="0" bldLvl="0" animBg="1"/>
      <p:bldP spid="51" grpId="0" bldLvl="0" animBg="1"/>
      <p:bldP spid="52" grpId="0"/>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5"/>
          <p:cNvSpPr txBox="1">
            <a:spLocks noChangeArrowheads="1"/>
          </p:cNvSpPr>
          <p:nvPr>
            <p:custDataLst>
              <p:tags r:id="rId1"/>
            </p:custDataLst>
          </p:nvPr>
        </p:nvSpPr>
        <p:spPr bwMode="auto">
          <a:xfrm>
            <a:off x="1757183" y="806231"/>
            <a:ext cx="8677656" cy="399954"/>
          </a:xfrm>
          <a:prstGeom prst="rect">
            <a:avLst/>
          </a:prstGeom>
          <a:noFill/>
          <a:ln w="9525">
            <a:noFill/>
            <a:miter lim="800000"/>
          </a:ln>
          <a:effectLst/>
        </p:spPr>
        <p:txBody>
          <a:bodyPr wrap="square" lIns="91284" tIns="45643" rIns="91284" bIns="45643">
            <a:spAutoFit/>
          </a:bodyPr>
          <a:lstStyle/>
          <a:p>
            <a:pPr marL="234315" indent="-234315" algn="ctr" defTabSz="455930">
              <a:spcBef>
                <a:spcPct val="50000"/>
              </a:spcBef>
              <a:defRPr/>
            </a:pPr>
            <a:r>
              <a:rPr lang="zh-TW" alt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佣金</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 = </a:t>
            </a:r>
            <a:r>
              <a:rPr lang="zh-TW" alt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RM24,000 </a:t>
            </a:r>
            <a:r>
              <a:rPr lang="en-US" sz="2000" b="1" dirty="0">
                <a:solidFill>
                  <a:srgbClr val="C12D22"/>
                </a:solidFill>
                <a:latin typeface="Microsoft JhengHei" panose="020B0604030504040204" pitchFamily="34" charset="-120"/>
                <a:ea typeface="Microsoft JhengHei" panose="020B0604030504040204" pitchFamily="34" charset="-120"/>
                <a:cs typeface="Arial" panose="020B0604020202020204" pitchFamily="34" charset="0"/>
              </a:rPr>
              <a:t>(BV)</a:t>
            </a:r>
            <a:r>
              <a:rPr lang="zh-TW" altLang="en-US" sz="2000" b="1" dirty="0">
                <a:solidFill>
                  <a:srgbClr val="C12D22"/>
                </a:solidFill>
                <a:latin typeface="Microsoft JhengHei" panose="020B0604030504040204" pitchFamily="34" charset="-120"/>
                <a:ea typeface="Microsoft JhengHei" panose="020B0604030504040204" pitchFamily="34" charset="-120"/>
                <a:cs typeface="Arial" panose="020B0604020202020204" pitchFamily="34" charset="0"/>
              </a:rPr>
              <a:t>及每月</a:t>
            </a:r>
            <a:r>
              <a:rPr lang="en-US" sz="2000" b="1" dirty="0">
                <a:solidFill>
                  <a:prstClr val="black"/>
                </a:solidFill>
                <a:latin typeface="Microsoft JhengHei" panose="020B0604030504040204" pitchFamily="34" charset="-120"/>
                <a:ea typeface="Microsoft JhengHei" panose="020B0604030504040204" pitchFamily="34" charset="-120"/>
                <a:cs typeface="Arial" panose="020B0604020202020204" pitchFamily="34" charset="0"/>
              </a:rPr>
              <a:t>RM12,000 </a:t>
            </a:r>
            <a:r>
              <a:rPr lang="en-US" sz="2000" b="1" dirty="0">
                <a:solidFill>
                  <a:srgbClr val="00B050"/>
                </a:solidFill>
                <a:latin typeface="Microsoft JhengHei" panose="020B0604030504040204" pitchFamily="34" charset="-120"/>
                <a:ea typeface="Microsoft JhengHei" panose="020B0604030504040204" pitchFamily="34" charset="-120"/>
                <a:cs typeface="Arial" panose="020B0604020202020204" pitchFamily="34" charset="0"/>
              </a:rPr>
              <a:t>(IBV)</a:t>
            </a:r>
          </a:p>
        </p:txBody>
      </p:sp>
      <p:sp>
        <p:nvSpPr>
          <p:cNvPr id="13" name="TextBox 12"/>
          <p:cNvSpPr txBox="1"/>
          <p:nvPr/>
        </p:nvSpPr>
        <p:spPr>
          <a:xfrm>
            <a:off x="7623781" y="1584857"/>
            <a:ext cx="4201395" cy="714917"/>
          </a:xfrm>
          <a:prstGeom prst="roundRect">
            <a:avLst/>
          </a:prstGeom>
          <a:solidFill>
            <a:schemeClr val="accent2">
              <a:lumMod val="75000"/>
            </a:schemeClr>
          </a:solidFill>
          <a:ln>
            <a:noFill/>
          </a:ln>
        </p:spPr>
        <p:txBody>
          <a:bodyPr wrap="square" lIns="91284" tIns="45643" rIns="91284" bIns="45643" rtlCol="0">
            <a:spAutoFit/>
          </a:bodyPr>
          <a:lstStyle/>
          <a:p>
            <a:pPr defTabSz="912495">
              <a:spcAft>
                <a:spcPts val="1200"/>
              </a:spcAft>
            </a:pP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个</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周</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期</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您可</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由</a:t>
            </a:r>
            <a:r>
              <a:rPr lang="en-US" altLang="zh-CN"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BV</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RM6,000</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及每两</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个</a:t>
            </a:r>
            <a:r>
              <a:rPr lang="zh-TW"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周</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期由</a:t>
            </a:r>
            <a:r>
              <a:rPr lang="en-US" altLang="zh-CN"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IBV</a:t>
            </a:r>
            <a:r>
              <a:rPr lang="zh-CN" alt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赚取</a:t>
            </a:r>
            <a:r>
              <a:rPr lang="en-US"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RM6,000</a:t>
            </a:r>
          </a:p>
        </p:txBody>
      </p:sp>
      <p:sp>
        <p:nvSpPr>
          <p:cNvPr id="16" name="Title 2"/>
          <p:cNvSpPr txBox="1"/>
          <p:nvPr/>
        </p:nvSpPr>
        <p:spPr>
          <a:xfrm>
            <a:off x="596005" y="123357"/>
            <a:ext cx="11000012" cy="858156"/>
          </a:xfrm>
          <a:prstGeom prst="rect">
            <a:avLst/>
          </a:prstGeom>
        </p:spPr>
        <p:txBody>
          <a:bodyPr lIns="91284" tIns="45643" rIns="91284" bIns="45643"/>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rPr>
              <a:t>组织完成每月</a:t>
            </a:r>
            <a:r>
              <a:rPr lang="zh-CN" altLang="en-US"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rPr>
              <a:t>目标</a:t>
            </a:r>
            <a:r>
              <a:rPr lang="zh-TW" altLang="en-US"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rPr>
              <a:t>及基本</a:t>
            </a:r>
            <a:r>
              <a:rPr lang="en-US" altLang="zh-TW"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rPr>
              <a:t>10</a:t>
            </a:r>
            <a:r>
              <a:rPr lang="zh-TW" altLang="en-US"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rPr>
              <a:t>顾客</a:t>
            </a:r>
            <a:endParaRPr lang="en-US" altLang="zh-TW"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endParaRPr>
          </a:p>
          <a:p>
            <a:pPr algn="ctr"/>
            <a:r>
              <a:rPr lang="en-US" sz="2000" b="1" cap="all" dirty="0">
                <a:ln>
                  <a:solidFill>
                    <a:srgbClr val="443988"/>
                  </a:solidFill>
                </a:ln>
                <a:solidFill>
                  <a:srgbClr val="443988"/>
                </a:solidFill>
                <a:latin typeface="Calibri"/>
              </a:rPr>
              <a:t>organization Satisfying the Monthly Goal and base 10</a:t>
            </a:r>
            <a:endParaRPr lang="zh-TW" altLang="en-US" sz="2000" b="1" cap="all" dirty="0">
              <a:ln>
                <a:solidFill>
                  <a:srgbClr val="443988"/>
                </a:solidFill>
              </a:ln>
              <a:solidFill>
                <a:srgbClr val="443988"/>
              </a:solidFill>
              <a:latin typeface="Arial" panose="020B0604020202020204" pitchFamily="34" charset="0"/>
              <a:ea typeface="PMingLiU" panose="02020500000000000000" pitchFamily="18" charset="-120"/>
              <a:cs typeface="Arial" panose="020B0604020202020204" pitchFamily="34" charset="0"/>
            </a:endParaRPr>
          </a:p>
          <a:p>
            <a:pPr algn="ctr"/>
            <a:endParaRPr lang="en-US" sz="2000" cap="all" dirty="0">
              <a:ln>
                <a:solidFill>
                  <a:srgbClr val="443988"/>
                </a:solidFill>
              </a:ln>
              <a:solidFill>
                <a:srgbClr val="443988"/>
              </a:solidFill>
              <a:latin typeface="Calibri" panose="020F0502020204030204"/>
            </a:endParaRPr>
          </a:p>
        </p:txBody>
      </p:sp>
      <p:sp>
        <p:nvSpPr>
          <p:cNvPr id="17" name="TextBox 16"/>
          <p:cNvSpPr txBox="1"/>
          <p:nvPr/>
        </p:nvSpPr>
        <p:spPr>
          <a:xfrm>
            <a:off x="181068" y="1261278"/>
            <a:ext cx="4191755" cy="2349407"/>
          </a:xfrm>
          <a:prstGeom prst="roundRect">
            <a:avLst/>
          </a:prstGeom>
          <a:solidFill>
            <a:schemeClr val="accent2">
              <a:lumMod val="75000"/>
            </a:schemeClr>
          </a:solidFill>
          <a:ln>
            <a:noFill/>
          </a:ln>
        </p:spPr>
        <p:txBody>
          <a:bodyPr wrap="square" lIns="91284" tIns="45643" rIns="91284" bIns="45643" rtlCol="0">
            <a:spAutoFit/>
          </a:bodyPr>
          <a:lstStyle/>
          <a:p>
            <a:pPr defTabSz="912495">
              <a:spcAft>
                <a:spcPts val="1200"/>
              </a:spcAft>
            </a:pPr>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每月目标</a:t>
            </a:r>
            <a:b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br>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1600" b="1" spc="-30" baseline="30000" dirty="0">
                <a:ln w="3175">
                  <a:noFill/>
                </a:ln>
                <a:solidFill>
                  <a:schemeClr val="bg1"/>
                </a:solidFill>
                <a:latin typeface="Arial" panose="020B0604020202020204" pitchFamily="34" charset="0"/>
                <a:cs typeface="Arial" panose="020B0604020202020204" pitchFamily="34" charset="0"/>
              </a:rPr>
              <a:t>™</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店主</a:t>
            </a:r>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每月</a:t>
            </a:r>
            <a: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200 BV + 20 IBV </a:t>
            </a:r>
          </a:p>
          <a:p>
            <a:pPr defTabSz="912495"/>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基本</a:t>
            </a:r>
            <a:r>
              <a:rPr lang="en-US" altLang="zh-TW"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10</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顾客</a:t>
            </a:r>
            <a:b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br>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1600" b="1" spc="-30" baseline="30000" dirty="0">
                <a:ln w="3175">
                  <a:noFill/>
                </a:ln>
                <a:solidFill>
                  <a:schemeClr val="bg1"/>
                </a:solidFill>
                <a:latin typeface="Arial" panose="020B0604020202020204" pitchFamily="34" charset="0"/>
                <a:cs typeface="Arial" panose="020B0604020202020204" pitchFamily="34" charset="0"/>
              </a:rPr>
              <a:t>™</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店主的</a:t>
            </a:r>
            <a:r>
              <a:rPr lang="en-US" altLang="zh-CN"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10</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位优惠顾客产生</a:t>
            </a:r>
            <a:endParaRPr lang="en-US" altLang="zh-CN"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endParaRPr>
          </a:p>
          <a:p>
            <a:pPr defTabSz="912495">
              <a:spcAft>
                <a:spcPts val="1200"/>
              </a:spcAft>
            </a:pPr>
            <a: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300 BV + 200 IBV </a:t>
            </a:r>
          </a:p>
          <a:p>
            <a:pPr defTabSz="912495">
              <a:spcAft>
                <a:spcPts val="1200"/>
              </a:spcAft>
            </a:pPr>
            <a:r>
              <a:rPr lang="zh-TW"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总额</a:t>
            </a:r>
            <a: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 </a:t>
            </a:r>
            <a:r>
              <a:rPr lang="en-US" sz="1600" dirty="0">
                <a:ln w="3175">
                  <a:solidFill>
                    <a:prstClr val="white"/>
                  </a:solidFill>
                </a:ln>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 </a:t>
            </a:r>
            <a:r>
              <a:rPr lang="zh-TW" altLang="en-US" sz="1600" dirty="0">
                <a:ln w="3175">
                  <a:solidFill>
                    <a:prstClr val="white"/>
                  </a:solidFill>
                </a:ln>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每位</a:t>
            </a:r>
            <a:r>
              <a:rPr lang="zh-CN" altLang="en-US" sz="1600" dirty="0">
                <a:ln w="3175">
                  <a:solidFill>
                    <a:prstClr val="white"/>
                  </a:solidFill>
                </a:ln>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超连锁</a:t>
            </a:r>
            <a:r>
              <a:rPr lang="en-US" sz="1600" b="1" spc="-30" baseline="30000" dirty="0">
                <a:ln w="3175">
                  <a:noFill/>
                </a:ln>
                <a:solidFill>
                  <a:schemeClr val="bg1"/>
                </a:solidFill>
                <a:latin typeface="Arial" panose="020B0604020202020204" pitchFamily="34" charset="0"/>
                <a:cs typeface="Arial" panose="020B0604020202020204" pitchFamily="34" charset="0"/>
              </a:rPr>
              <a:t>™</a:t>
            </a:r>
            <a:r>
              <a:rPr lang="zh-CN" alt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店主</a:t>
            </a:r>
            <a:r>
              <a:rPr lang="en-US" sz="16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Arial" panose="020B0604020202020204" pitchFamily="34" charset="0"/>
              </a:rPr>
              <a:t>500 BV + 220 IBV</a:t>
            </a:r>
            <a:r>
              <a:rPr lang="en-US" sz="1400" dirty="0">
                <a:ln w="3175">
                  <a:solidFill>
                    <a:prstClr val="white"/>
                  </a:solidFill>
                </a:ln>
                <a:solidFill>
                  <a:prstClr val="white"/>
                </a:solidFill>
                <a:latin typeface="Microsoft JhengHei" panose="020B0604030504040204" pitchFamily="34" charset="-120"/>
                <a:ea typeface="Microsoft JhengHei" panose="020B0604030504040204" pitchFamily="34" charset="-120"/>
                <a:cs typeface="Tahoma" panose="020B0604030504040204" pitchFamily="34" charset="0"/>
              </a:rPr>
              <a:t> </a:t>
            </a:r>
          </a:p>
        </p:txBody>
      </p:sp>
      <p:sp>
        <p:nvSpPr>
          <p:cNvPr id="18" name="Text Box 176"/>
          <p:cNvSpPr txBox="1">
            <a:spLocks noChangeArrowheads="1"/>
          </p:cNvSpPr>
          <p:nvPr>
            <p:custDataLst>
              <p:tags r:id="rId2"/>
            </p:custDataLst>
          </p:nvPr>
        </p:nvSpPr>
        <p:spPr bwMode="auto">
          <a:xfrm>
            <a:off x="1308300" y="6227731"/>
            <a:ext cx="1584188" cy="43307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50 UFO’s x 500 BV = </a:t>
            </a:r>
            <a:r>
              <a:rPr lang="zh-CN" alt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每月</a:t>
            </a: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25,000 BV</a:t>
            </a:r>
          </a:p>
        </p:txBody>
      </p:sp>
      <p:sp>
        <p:nvSpPr>
          <p:cNvPr id="19" name="Text Box 176"/>
          <p:cNvSpPr txBox="1">
            <a:spLocks noChangeArrowheads="1"/>
          </p:cNvSpPr>
          <p:nvPr>
            <p:custDataLst>
              <p:tags r:id="rId3"/>
            </p:custDataLst>
          </p:nvPr>
        </p:nvSpPr>
        <p:spPr bwMode="auto">
          <a:xfrm>
            <a:off x="3924531" y="6266641"/>
            <a:ext cx="1565144" cy="43307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50 UFO’s x 200 IBV = </a:t>
            </a:r>
            <a:r>
              <a:rPr lang="zh-CN" alt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每月</a:t>
            </a: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10,000 IBV</a:t>
            </a:r>
          </a:p>
        </p:txBody>
      </p:sp>
      <p:sp>
        <p:nvSpPr>
          <p:cNvPr id="20" name="Text Box 176"/>
          <p:cNvSpPr txBox="1">
            <a:spLocks noChangeArrowheads="1"/>
          </p:cNvSpPr>
          <p:nvPr>
            <p:custDataLst>
              <p:tags r:id="rId4"/>
            </p:custDataLst>
          </p:nvPr>
        </p:nvSpPr>
        <p:spPr bwMode="auto">
          <a:xfrm>
            <a:off x="6265499" y="6305563"/>
            <a:ext cx="1556695" cy="433070"/>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50 UFO’s x 500 BV = </a:t>
            </a:r>
            <a:r>
              <a:rPr lang="zh-CN" alt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每月</a:t>
            </a: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25,000 BV</a:t>
            </a:r>
          </a:p>
        </p:txBody>
      </p:sp>
      <p:sp>
        <p:nvSpPr>
          <p:cNvPr id="21" name="Text Box 176"/>
          <p:cNvSpPr txBox="1">
            <a:spLocks noChangeArrowheads="1"/>
          </p:cNvSpPr>
          <p:nvPr>
            <p:custDataLst>
              <p:tags r:id="rId5"/>
            </p:custDataLst>
          </p:nvPr>
        </p:nvSpPr>
        <p:spPr bwMode="auto">
          <a:xfrm>
            <a:off x="8514961" y="6290728"/>
            <a:ext cx="1602346" cy="434975"/>
          </a:xfrm>
          <a:prstGeom prst="rect">
            <a:avLst/>
          </a:prstGeom>
          <a:noFill/>
          <a:ln w="9525">
            <a:noFill/>
            <a:miter lim="800000"/>
          </a:ln>
          <a:effectLst/>
        </p:spPr>
        <p:txBody>
          <a:bodyPr wrap="square" lIns="68573" tIns="34286" rIns="68573" bIns="34286">
            <a:spAutoFit/>
          </a:bodyPr>
          <a:lstStyle/>
          <a:p>
            <a:pPr algn="ctr" defTabSz="342265">
              <a:spcBef>
                <a:spcPct val="50000"/>
              </a:spcBef>
              <a:defRPr/>
            </a:pPr>
            <a:r>
              <a:rPr lang="en-US" sz="1200" b="1" dirty="0">
                <a:solidFill>
                  <a:prstClr val="black">
                    <a:lumMod val="75000"/>
                    <a:lumOff val="25000"/>
                  </a:prstClr>
                </a:solidFill>
                <a:ea typeface="MS PGothic" panose="020B0600070205080204" pitchFamily="34" charset="-128"/>
              </a:rPr>
              <a:t>5</a:t>
            </a: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0 UFO’s x 200 IBV = </a:t>
            </a:r>
            <a:r>
              <a:rPr lang="zh-CN" alt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每月</a:t>
            </a:r>
            <a:r>
              <a:rPr lang="en-US" sz="1200" b="1" dirty="0">
                <a:solidFill>
                  <a:prstClr val="black">
                    <a:lumMod val="75000"/>
                    <a:lumOff val="25000"/>
                  </a:prstClr>
                </a:solidFill>
                <a:latin typeface="Arial" panose="020B0604020202020204" pitchFamily="34" charset="0"/>
                <a:ea typeface="PMingLiU" panose="02020500000000000000" pitchFamily="18" charset="-120"/>
                <a:cs typeface="Arial" panose="020B0604020202020204" pitchFamily="34" charset="0"/>
              </a:rPr>
              <a:t>10,000 IBV</a:t>
            </a:r>
          </a:p>
        </p:txBody>
      </p:sp>
      <p:sp>
        <p:nvSpPr>
          <p:cNvPr id="22" name="TextBox 21"/>
          <p:cNvSpPr txBox="1"/>
          <p:nvPr/>
        </p:nvSpPr>
        <p:spPr>
          <a:xfrm>
            <a:off x="3128347" y="6367673"/>
            <a:ext cx="492760" cy="280670"/>
          </a:xfrm>
          <a:prstGeom prst="rect">
            <a:avLst/>
          </a:prstGeom>
          <a:noFill/>
        </p:spPr>
        <p:txBody>
          <a:bodyPr wrap="none" lIns="68573" tIns="34286" rIns="68573" bIns="34286" rtlCol="0">
            <a:spAutoFit/>
          </a:bodyPr>
          <a:lstStyle/>
          <a:p>
            <a:pPr algn="ctr" defTabSz="685165"/>
            <a:r>
              <a:rPr lang="zh-CN" altLang="en-US" sz="1400" b="1" dirty="0">
                <a:solidFill>
                  <a:prstClr val="black">
                    <a:lumMod val="75000"/>
                    <a:lumOff val="25000"/>
                  </a:prstClr>
                </a:solidFill>
                <a:latin typeface="PMingLiU" panose="02020500000000000000" pitchFamily="18" charset="-120"/>
                <a:ea typeface="PMingLiU" panose="02020500000000000000" pitchFamily="18" charset="-120"/>
              </a:rPr>
              <a:t>加上</a:t>
            </a:r>
            <a:endParaRPr lang="en-US" sz="1400" b="1" dirty="0">
              <a:solidFill>
                <a:prstClr val="black">
                  <a:lumMod val="75000"/>
                  <a:lumOff val="25000"/>
                </a:prstClr>
              </a:solidFill>
              <a:latin typeface="PMingLiU" panose="02020500000000000000" pitchFamily="18" charset="-120"/>
              <a:ea typeface="PMingLiU" panose="02020500000000000000" pitchFamily="18" charset="-120"/>
            </a:endParaRPr>
          </a:p>
        </p:txBody>
      </p:sp>
      <p:sp>
        <p:nvSpPr>
          <p:cNvPr id="23" name="TextBox 22"/>
          <p:cNvSpPr txBox="1"/>
          <p:nvPr/>
        </p:nvSpPr>
        <p:spPr>
          <a:xfrm>
            <a:off x="7969948" y="6367673"/>
            <a:ext cx="492760" cy="280670"/>
          </a:xfrm>
          <a:prstGeom prst="rect">
            <a:avLst/>
          </a:prstGeom>
          <a:noFill/>
        </p:spPr>
        <p:txBody>
          <a:bodyPr wrap="none" lIns="68573" tIns="34286" rIns="68573" bIns="34286" rtlCol="0">
            <a:spAutoFit/>
          </a:bodyPr>
          <a:lstStyle/>
          <a:p>
            <a:pPr algn="ctr" defTabSz="685165"/>
            <a:r>
              <a:rPr lang="zh-CN" altLang="en-US" sz="1400" b="1" dirty="0">
                <a:solidFill>
                  <a:prstClr val="black">
                    <a:lumMod val="75000"/>
                    <a:lumOff val="25000"/>
                  </a:prstClr>
                </a:solidFill>
                <a:latin typeface="PMingLiU" panose="02020500000000000000" pitchFamily="18" charset="-120"/>
                <a:ea typeface="PMingLiU" panose="02020500000000000000" pitchFamily="18" charset="-120"/>
              </a:rPr>
              <a:t>加上</a:t>
            </a:r>
            <a:endParaRPr lang="en-US" sz="1400" b="1" dirty="0">
              <a:solidFill>
                <a:prstClr val="black">
                  <a:lumMod val="75000"/>
                  <a:lumOff val="25000"/>
                </a:prstClr>
              </a:solidFill>
              <a:latin typeface="PMingLiU" panose="02020500000000000000" pitchFamily="18" charset="-120"/>
              <a:ea typeface="PMingLiU" panose="02020500000000000000" pitchFamily="18" charset="-120"/>
            </a:endParaRPr>
          </a:p>
        </p:txBody>
      </p:sp>
      <p:sp>
        <p:nvSpPr>
          <p:cNvPr id="14" name="TextBox 13"/>
          <p:cNvSpPr txBox="1"/>
          <p:nvPr/>
        </p:nvSpPr>
        <p:spPr>
          <a:xfrm>
            <a:off x="9874962" y="6627168"/>
            <a:ext cx="2247628" cy="228600"/>
          </a:xfrm>
          <a:prstGeom prst="rect">
            <a:avLst/>
          </a:prstGeom>
          <a:noFill/>
        </p:spPr>
        <p:txBody>
          <a:bodyPr wrap="square" rtlCol="0">
            <a:spAutoFit/>
          </a:bodyPr>
          <a:lstStyle/>
          <a:p>
            <a:r>
              <a:rPr lang="zh-CN" altLang="en-US" sz="900" dirty="0">
                <a:solidFill>
                  <a:prstClr val="black"/>
                </a:solidFill>
                <a:latin typeface="Arial" panose="020B0604020202020204" pitchFamily="34" charset="0"/>
                <a:ea typeface="PMingLiU" panose="02020500000000000000" pitchFamily="18" charset="-120"/>
                <a:cs typeface="Arial" panose="020B0604020202020204" pitchFamily="34" charset="0"/>
              </a:rPr>
              <a:t>此投影片上</a:t>
            </a:r>
            <a:r>
              <a:rPr lang="en-US" sz="900" dirty="0">
                <a:solidFill>
                  <a:prstClr val="black"/>
                </a:solidFill>
                <a:latin typeface="Arial" panose="020B0604020202020204" pitchFamily="34" charset="0"/>
                <a:ea typeface="PMingLiU" panose="02020500000000000000" pitchFamily="18" charset="-120"/>
                <a:cs typeface="Arial" panose="020B0604020202020204" pitchFamily="34" charset="0"/>
              </a:rPr>
              <a:t>BV</a:t>
            </a:r>
            <a:r>
              <a:rPr lang="zh-CN" altLang="en-US" sz="900" dirty="0">
                <a:solidFill>
                  <a:prstClr val="black"/>
                </a:solidFill>
                <a:latin typeface="Arial" panose="020B0604020202020204" pitchFamily="34" charset="0"/>
                <a:ea typeface="PMingLiU" panose="02020500000000000000" pitchFamily="18" charset="-120"/>
                <a:cs typeface="Arial" panose="020B0604020202020204" pitchFamily="34" charset="0"/>
              </a:rPr>
              <a:t>及</a:t>
            </a:r>
            <a:r>
              <a:rPr lang="en-US" sz="900" dirty="0">
                <a:solidFill>
                  <a:prstClr val="black"/>
                </a:solidFill>
                <a:latin typeface="Arial" panose="020B0604020202020204" pitchFamily="34" charset="0"/>
                <a:ea typeface="PMingLiU" panose="02020500000000000000" pitchFamily="18" charset="-120"/>
                <a:cs typeface="Arial" panose="020B0604020202020204" pitchFamily="34" charset="0"/>
              </a:rPr>
              <a:t>IBV</a:t>
            </a:r>
            <a:r>
              <a:rPr lang="zh-CN" altLang="en-US" sz="900" dirty="0">
                <a:solidFill>
                  <a:prstClr val="black"/>
                </a:solidFill>
                <a:latin typeface="Arial" panose="020B0604020202020204" pitchFamily="34" charset="0"/>
                <a:ea typeface="PMingLiU" panose="02020500000000000000" pitchFamily="18" charset="-120"/>
                <a:cs typeface="Arial" panose="020B0604020202020204" pitchFamily="34" charset="0"/>
              </a:rPr>
              <a:t>库显示周期业绩累积</a:t>
            </a:r>
            <a:endParaRPr lang="en-US" sz="800" dirty="0">
              <a:solidFill>
                <a:prstClr val="black"/>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8500" y="2481565"/>
            <a:ext cx="3160894" cy="1444304"/>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0175" y="5081544"/>
            <a:ext cx="1596630" cy="97975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1691" y="5077094"/>
            <a:ext cx="1596630" cy="979750"/>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1781" y="5077094"/>
            <a:ext cx="1596630" cy="979750"/>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5857" y="5082776"/>
            <a:ext cx="1596630" cy="979750"/>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14587" y="3960057"/>
            <a:ext cx="2595081" cy="1142544"/>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25880" y="3941050"/>
            <a:ext cx="2558047" cy="1166035"/>
          </a:xfrm>
          <a:prstGeom prst="rect">
            <a:avLst/>
          </a:prstGeom>
        </p:spPr>
      </p:pic>
      <p:pic>
        <p:nvPicPr>
          <p:cNvPr id="31" name="Picture 30" descr="PeopleLeadToPeople2.png"/>
          <p:cNvPicPr>
            <a:picLocks noChangeAspect="1"/>
          </p:cNvPicPr>
          <p:nvPr/>
        </p:nvPicPr>
        <p:blipFill rotWithShape="1">
          <a:blip r:embed="rId14">
            <a:extLst>
              <a:ext uri="{28A0092B-C50C-407E-A947-70E740481C1C}">
                <a14:useLocalDpi xmlns:a14="http://schemas.microsoft.com/office/drawing/2010/main" val="0"/>
              </a:ext>
            </a:extLst>
          </a:blip>
          <a:srcRect t="-81420" b="1"/>
          <a:stretch>
            <a:fillRect/>
          </a:stretch>
        </p:blipFill>
        <p:spPr>
          <a:xfrm>
            <a:off x="5902186" y="1630749"/>
            <a:ext cx="249501" cy="4953517"/>
          </a:xfrm>
          <a:prstGeom prst="rect">
            <a:avLst/>
          </a:prstGeom>
        </p:spPr>
      </p:pic>
      <p:pic>
        <p:nvPicPr>
          <p:cNvPr id="32" name="Picture 2" descr="T:\Field Training\Field Training\North America\NA_ENGLISH\B5 update\images\Base-10-BV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2976" y="2913359"/>
            <a:ext cx="9687067" cy="3133725"/>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Rectangle 26"/>
          <p:cNvSpPr/>
          <p:nvPr/>
        </p:nvSpPr>
        <p:spPr>
          <a:xfrm>
            <a:off x="5962933" y="2562725"/>
            <a:ext cx="723360" cy="20453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1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1000"/>
                                        <p:tgtEl>
                                          <p:spTgt spid="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bldLvl="0" animBg="1"/>
      <p:bldP spid="17" grpId="0" bldLvl="0" animBg="1"/>
      <p:bldP spid="18" grpId="0" bldLvl="0" animBg="1"/>
      <p:bldP spid="19" grpId="0" bldLvl="0" animBg="1"/>
      <p:bldP spid="20" grpId="0" bldLvl="0" animBg="1"/>
      <p:bldP spid="21" grpId="0" bldLvl="0" animBg="1"/>
      <p:bldP spid="22" grpId="0"/>
      <p:bldP spid="2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3AFF-193B-4E0E-8D21-4423F7611A10}"/>
              </a:ext>
            </a:extLst>
          </p:cNvPr>
          <p:cNvSpPr>
            <a:spLocks noGrp="1"/>
          </p:cNvSpPr>
          <p:nvPr>
            <p:ph type="title"/>
          </p:nvPr>
        </p:nvSpPr>
        <p:spPr/>
        <p:txBody>
          <a:bodyPr>
            <a:normAutofit/>
          </a:bodyPr>
          <a:lstStyle/>
          <a:p>
            <a:pPr algn="ctr"/>
            <a:r>
              <a:rPr lang="en-US" sz="4800" b="1" dirty="0"/>
              <a:t>Just DO IT</a:t>
            </a:r>
            <a:r>
              <a:rPr lang="zh-CN" altLang="en-US" sz="4800" b="1" dirty="0"/>
              <a:t>！</a:t>
            </a:r>
            <a:br>
              <a:rPr lang="en-US" sz="4800" b="1" dirty="0"/>
            </a:br>
            <a:r>
              <a:rPr lang="en-US" sz="4000" b="1" dirty="0" err="1">
                <a:solidFill>
                  <a:srgbClr val="0070C0"/>
                </a:solidFill>
              </a:rPr>
              <a:t>做就对了</a:t>
            </a:r>
            <a:r>
              <a:rPr lang="zh-CN" altLang="en-US" sz="4000" b="1" dirty="0">
                <a:solidFill>
                  <a:srgbClr val="0070C0"/>
                </a:solidFill>
              </a:rPr>
              <a:t>！</a:t>
            </a:r>
            <a:endParaRPr lang="en-US" sz="4000" b="1" dirty="0">
              <a:solidFill>
                <a:srgbClr val="0070C0"/>
              </a:solidFill>
            </a:endParaRPr>
          </a:p>
        </p:txBody>
      </p:sp>
      <p:sp>
        <p:nvSpPr>
          <p:cNvPr id="3" name="Content Placeholder 2">
            <a:extLst>
              <a:ext uri="{FF2B5EF4-FFF2-40B4-BE49-F238E27FC236}">
                <a16:creationId xmlns:a16="http://schemas.microsoft.com/office/drawing/2014/main" id="{EA51CE24-8455-4CF9-B358-19AFD3624BCE}"/>
              </a:ext>
            </a:extLst>
          </p:cNvPr>
          <p:cNvSpPr>
            <a:spLocks noGrp="1"/>
          </p:cNvSpPr>
          <p:nvPr>
            <p:ph idx="1"/>
          </p:nvPr>
        </p:nvSpPr>
        <p:spPr/>
        <p:txBody>
          <a:bodyPr/>
          <a:lstStyle/>
          <a:p>
            <a:endParaRPr lang="en-US" dirty="0"/>
          </a:p>
        </p:txBody>
      </p:sp>
      <p:grpSp>
        <p:nvGrpSpPr>
          <p:cNvPr id="4" name="Group 6">
            <a:extLst>
              <a:ext uri="{FF2B5EF4-FFF2-40B4-BE49-F238E27FC236}">
                <a16:creationId xmlns:a16="http://schemas.microsoft.com/office/drawing/2014/main" id="{3BB6B754-2954-4890-8DA9-6F2ABBA9E0D6}"/>
              </a:ext>
            </a:extLst>
          </p:cNvPr>
          <p:cNvGrpSpPr>
            <a:grpSpLocks/>
          </p:cNvGrpSpPr>
          <p:nvPr/>
        </p:nvGrpSpPr>
        <p:grpSpPr bwMode="auto">
          <a:xfrm>
            <a:off x="3697356" y="2633870"/>
            <a:ext cx="4648200" cy="3352800"/>
            <a:chOff x="2112" y="1922"/>
            <a:chExt cx="1336" cy="910"/>
          </a:xfrm>
        </p:grpSpPr>
        <p:grpSp>
          <p:nvGrpSpPr>
            <p:cNvPr id="5" name="Group 7">
              <a:extLst>
                <a:ext uri="{FF2B5EF4-FFF2-40B4-BE49-F238E27FC236}">
                  <a16:creationId xmlns:a16="http://schemas.microsoft.com/office/drawing/2014/main" id="{0F222CD7-B4BC-4C41-AA88-B1709447F7BA}"/>
                </a:ext>
              </a:extLst>
            </p:cNvPr>
            <p:cNvGrpSpPr>
              <a:grpSpLocks/>
            </p:cNvGrpSpPr>
            <p:nvPr/>
          </p:nvGrpSpPr>
          <p:grpSpPr bwMode="auto">
            <a:xfrm>
              <a:off x="2112" y="1922"/>
              <a:ext cx="1336" cy="910"/>
              <a:chOff x="2112" y="1920"/>
              <a:chExt cx="1336" cy="910"/>
            </a:xfrm>
          </p:grpSpPr>
          <p:pic>
            <p:nvPicPr>
              <p:cNvPr id="7" name="Picture 8" descr="UFOPIN_06_1">
                <a:extLst>
                  <a:ext uri="{FF2B5EF4-FFF2-40B4-BE49-F238E27FC236}">
                    <a16:creationId xmlns:a16="http://schemas.microsoft.com/office/drawing/2014/main" id="{DBF65877-B422-4145-8393-4FA12A6D1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1920"/>
                <a:ext cx="133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UFODIAMOND">
                <a:extLst>
                  <a:ext uri="{FF2B5EF4-FFF2-40B4-BE49-F238E27FC236}">
                    <a16:creationId xmlns:a16="http://schemas.microsoft.com/office/drawing/2014/main" id="{EE14E61A-9203-47DA-933A-5CAA7B0E0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 y="258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UFODIAMOND">
                <a:extLst>
                  <a:ext uri="{FF2B5EF4-FFF2-40B4-BE49-F238E27FC236}">
                    <a16:creationId xmlns:a16="http://schemas.microsoft.com/office/drawing/2014/main" id="{9B64E6F9-4CC1-4B1B-8D77-D6C84B37B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 y="259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UFODIAMOND">
                <a:extLst>
                  <a:ext uri="{FF2B5EF4-FFF2-40B4-BE49-F238E27FC236}">
                    <a16:creationId xmlns:a16="http://schemas.microsoft.com/office/drawing/2014/main" id="{4E6B8BDD-6A73-4CD0-A36D-FA97D44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2398"/>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UFODIAMOND">
                <a:extLst>
                  <a:ext uri="{FF2B5EF4-FFF2-40B4-BE49-F238E27FC236}">
                    <a16:creationId xmlns:a16="http://schemas.microsoft.com/office/drawing/2014/main" id="{05E1B13E-F47B-4DF8-8513-552C0E208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 y="251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UFODIAMOND">
                <a:extLst>
                  <a:ext uri="{FF2B5EF4-FFF2-40B4-BE49-F238E27FC236}">
                    <a16:creationId xmlns:a16="http://schemas.microsoft.com/office/drawing/2014/main" id="{20F343FF-1CB6-4EF6-9840-B5F7B0A04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 y="2081"/>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UFODIAMOND">
                <a:extLst>
                  <a:ext uri="{FF2B5EF4-FFF2-40B4-BE49-F238E27FC236}">
                    <a16:creationId xmlns:a16="http://schemas.microsoft.com/office/drawing/2014/main" id="{6A9A0500-45A8-4C7D-9D96-D2D524055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 y="2225"/>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UFODIAMOND">
                <a:extLst>
                  <a:ext uri="{FF2B5EF4-FFF2-40B4-BE49-F238E27FC236}">
                    <a16:creationId xmlns:a16="http://schemas.microsoft.com/office/drawing/2014/main" id="{4ADC6B6B-1686-4CA4-ADCB-0CC36FF3A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UFODIAMOND">
                <a:extLst>
                  <a:ext uri="{FF2B5EF4-FFF2-40B4-BE49-F238E27FC236}">
                    <a16:creationId xmlns:a16="http://schemas.microsoft.com/office/drawing/2014/main" id="{18AE4630-6895-405B-A3E8-56E9DD32D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 y="2074"/>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UFODIAMOND">
                <a:extLst>
                  <a:ext uri="{FF2B5EF4-FFF2-40B4-BE49-F238E27FC236}">
                    <a16:creationId xmlns:a16="http://schemas.microsoft.com/office/drawing/2014/main" id="{AC24325C-EF63-4F1C-BFBF-881D16E87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UFODIAMOND">
                <a:extLst>
                  <a:ext uri="{FF2B5EF4-FFF2-40B4-BE49-F238E27FC236}">
                    <a16:creationId xmlns:a16="http://schemas.microsoft.com/office/drawing/2014/main" id="{D129E64B-FB17-431C-8696-14DCDB64F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UFODIAMOND">
                <a:extLst>
                  <a:ext uri="{FF2B5EF4-FFF2-40B4-BE49-F238E27FC236}">
                    <a16:creationId xmlns:a16="http://schemas.microsoft.com/office/drawing/2014/main" id="{5AB7FDA3-B143-4A92-B5B0-CC469FCE3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 y="222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UFODIAMOND">
                <a:extLst>
                  <a:ext uri="{FF2B5EF4-FFF2-40B4-BE49-F238E27FC236}">
                    <a16:creationId xmlns:a16="http://schemas.microsoft.com/office/drawing/2014/main" id="{BE080479-BAEF-4165-BC00-0725E7991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 y="2506"/>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UFODIAMOND">
                <a:extLst>
                  <a:ext uri="{FF2B5EF4-FFF2-40B4-BE49-F238E27FC236}">
                    <a16:creationId xmlns:a16="http://schemas.microsoft.com/office/drawing/2014/main" id="{4A55CDA4-3E0F-4968-9DCE-0AF3C22DD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2" descr="UFODIAMOND">
              <a:extLst>
                <a:ext uri="{FF2B5EF4-FFF2-40B4-BE49-F238E27FC236}">
                  <a16:creationId xmlns:a16="http://schemas.microsoft.com/office/drawing/2014/main" id="{22AF0313-279E-4ED5-9749-5BD404800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240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022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9235741-A64A-4F85-A1CD-2C0EDC8B99D5}"/>
              </a:ext>
            </a:extLst>
          </p:cNvPr>
          <p:cNvSpPr>
            <a:spLocks noGrp="1" noChangeArrowheads="1"/>
          </p:cNvSpPr>
          <p:nvPr>
            <p:ph idx="1"/>
          </p:nvPr>
        </p:nvSpPr>
        <p:spPr bwMode="auto">
          <a:xfrm>
            <a:off x="838200" y="1825625"/>
            <a:ext cx="10515600" cy="46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730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fontAlgn="base">
              <a:spcAft>
                <a:spcPct val="0"/>
              </a:spcAft>
              <a:buClr>
                <a:srgbClr val="94C600"/>
              </a:buClr>
              <a:buNone/>
            </a:pPr>
            <a:r>
              <a:rPr lang="en-US" altLang="zh-TW" dirty="0">
                <a:solidFill>
                  <a:srgbClr val="3E3D2D"/>
                </a:solidFill>
                <a:latin typeface="Arial" panose="020B0604020202020204" pitchFamily="34" charset="0"/>
                <a:ea typeface="華康儷中黑" pitchFamily="49" charset="-128"/>
                <a:cs typeface="Arial" panose="020B0604020202020204" pitchFamily="34" charset="0"/>
              </a:rPr>
              <a:t>★</a:t>
            </a:r>
            <a:r>
              <a:rPr lang="en-US" altLang="zh-TW" sz="3200" dirty="0">
                <a:solidFill>
                  <a:srgbClr val="3E3D2D"/>
                </a:solidFill>
                <a:latin typeface="Arial" panose="020B0604020202020204" pitchFamily="34" charset="0"/>
                <a:ea typeface="華康儷中黑" pitchFamily="49" charset="-128"/>
                <a:cs typeface="Arial" panose="020B0604020202020204" pitchFamily="34" charset="0"/>
              </a:rPr>
              <a:t> 	Sales representative</a:t>
            </a:r>
            <a:r>
              <a:rPr lang="zh-CN" altLang="en-US" sz="3200" dirty="0">
                <a:solidFill>
                  <a:srgbClr val="3E3D2D"/>
                </a:solidFill>
                <a:latin typeface="Arial" panose="020B0604020202020204" pitchFamily="34" charset="0"/>
                <a:ea typeface="華康儷中黑" pitchFamily="49" charset="-128"/>
                <a:cs typeface="Arial" panose="020B0604020202020204" pitchFamily="34" charset="0"/>
              </a:rPr>
              <a:t> </a:t>
            </a:r>
            <a:r>
              <a:rPr lang="en-US" altLang="zh-CN" sz="3200" dirty="0">
                <a:solidFill>
                  <a:srgbClr val="3E3D2D"/>
                </a:solidFill>
                <a:latin typeface="Arial" panose="020B0604020202020204" pitchFamily="34" charset="0"/>
                <a:ea typeface="華康儷中黑" pitchFamily="49" charset="-128"/>
                <a:cs typeface="Arial" panose="020B0604020202020204" pitchFamily="34" charset="0"/>
              </a:rPr>
              <a:t> </a:t>
            </a:r>
          </a:p>
          <a:p>
            <a:pPr fontAlgn="base">
              <a:spcAft>
                <a:spcPct val="0"/>
              </a:spcAft>
              <a:buClr>
                <a:srgbClr val="94C600"/>
              </a:buClr>
              <a:buNone/>
            </a:pPr>
            <a:r>
              <a:rPr lang="en-US" altLang="zh-CN" sz="3200" dirty="0">
                <a:solidFill>
                  <a:srgbClr val="3E3D2D"/>
                </a:solidFill>
                <a:latin typeface="Arial" panose="020B0604020202020204" pitchFamily="34" charset="0"/>
                <a:ea typeface="華康儷中黑" pitchFamily="49" charset="-128"/>
                <a:cs typeface="Arial" panose="020B0604020202020204" pitchFamily="34" charset="0"/>
              </a:rPr>
              <a:t>		</a:t>
            </a:r>
            <a:r>
              <a:rPr lang="zh-CN" altLang="en-US" sz="3200" b="1" dirty="0">
                <a:solidFill>
                  <a:srgbClr val="0070C0"/>
                </a:solidFill>
                <a:latin typeface="Arial" panose="020B0604020202020204" pitchFamily="34" charset="0"/>
                <a:ea typeface="華康儷中黑" pitchFamily="49" charset="-128"/>
                <a:cs typeface="Arial" panose="020B0604020202020204" pitchFamily="34" charset="0"/>
              </a:rPr>
              <a:t>零售商</a:t>
            </a:r>
            <a:r>
              <a:rPr lang="en-US" altLang="zh-CN" sz="3200" b="1" dirty="0">
                <a:solidFill>
                  <a:srgbClr val="0070C0"/>
                </a:solidFill>
                <a:latin typeface="Arial" panose="020B0604020202020204" pitchFamily="34" charset="0"/>
                <a:ea typeface="華康儷中黑" pitchFamily="49" charset="-128"/>
                <a:cs typeface="Arial" panose="020B0604020202020204" pitchFamily="34" charset="0"/>
              </a:rPr>
              <a:t>			</a:t>
            </a:r>
            <a:endParaRPr lang="en-US" altLang="zh-TW" sz="3200" b="1" dirty="0">
              <a:solidFill>
                <a:srgbClr val="0070C0"/>
              </a:solidFill>
              <a:latin typeface="Arial" panose="020B0604020202020204" pitchFamily="34" charset="0"/>
              <a:ea typeface="華康儷中黑" pitchFamily="49" charset="-128"/>
              <a:cs typeface="Arial" panose="020B0604020202020204" pitchFamily="34" charset="0"/>
            </a:endParaRPr>
          </a:p>
          <a:p>
            <a:pPr fontAlgn="base">
              <a:spcBef>
                <a:spcPct val="0"/>
              </a:spcBef>
              <a:spcAft>
                <a:spcPct val="0"/>
              </a:spcAft>
              <a:buClr>
                <a:srgbClr val="94C600"/>
              </a:buClr>
              <a:buNone/>
            </a:pPr>
            <a:endParaRPr lang="zh-TW" altLang="en-US" sz="2800" dirty="0">
              <a:solidFill>
                <a:srgbClr val="3E3D2D"/>
              </a:solidFill>
              <a:latin typeface="Arial" panose="020B0604020202020204" pitchFamily="34" charset="0"/>
              <a:ea typeface="華康儷中黑" pitchFamily="49" charset="-128"/>
              <a:cs typeface="Arial" panose="020B0604020202020204" pitchFamily="34" charset="0"/>
            </a:endParaRPr>
          </a:p>
          <a:p>
            <a:pPr fontAlgn="base">
              <a:spcAft>
                <a:spcPct val="0"/>
              </a:spcAft>
              <a:buClr>
                <a:srgbClr val="94C600"/>
              </a:buClr>
              <a:buNone/>
            </a:pPr>
            <a:r>
              <a:rPr lang="zh-TW" altLang="en-US" dirty="0">
                <a:solidFill>
                  <a:srgbClr val="3E3D2D"/>
                </a:solidFill>
                <a:latin typeface="Arial" panose="020B0604020202020204" pitchFamily="34" charset="0"/>
                <a:ea typeface="華康儷中黑" pitchFamily="49" charset="-128"/>
                <a:cs typeface="Arial" panose="020B0604020202020204" pitchFamily="34" charset="0"/>
              </a:rPr>
              <a:t>★</a:t>
            </a:r>
            <a:r>
              <a:rPr lang="zh-TW" altLang="en-US" sz="3200" dirty="0">
                <a:solidFill>
                  <a:srgbClr val="3E3D2D"/>
                </a:solidFill>
                <a:latin typeface="Arial" panose="020B0604020202020204" pitchFamily="34" charset="0"/>
                <a:ea typeface="華康儷中黑" pitchFamily="49" charset="-128"/>
                <a:cs typeface="Arial" panose="020B0604020202020204" pitchFamily="34" charset="0"/>
              </a:rPr>
              <a:t> </a:t>
            </a:r>
            <a:r>
              <a:rPr lang="en-SG" altLang="zh-TW" sz="3200" dirty="0">
                <a:solidFill>
                  <a:srgbClr val="3E3D2D"/>
                </a:solidFill>
                <a:latin typeface="Arial" panose="020B0604020202020204" pitchFamily="34" charset="0"/>
                <a:ea typeface="華康儷中黑" pitchFamily="49" charset="-128"/>
                <a:cs typeface="Arial" panose="020B0604020202020204" pitchFamily="34" charset="0"/>
              </a:rPr>
              <a:t>	</a:t>
            </a:r>
            <a:r>
              <a:rPr kumimoji="1" lang="en-US" altLang="zh-TW" sz="3200" dirty="0" err="1">
                <a:solidFill>
                  <a:prstClr val="black"/>
                </a:solidFill>
                <a:latin typeface="Arial" panose="020B0604020202020204" pitchFamily="34" charset="0"/>
                <a:ea typeface="華康儷中黑" pitchFamily="49" charset="-128"/>
                <a:cs typeface="Arial" panose="020B0604020202020204" pitchFamily="34" charset="0"/>
              </a:rPr>
              <a:t>UnFranchise</a:t>
            </a:r>
            <a:r>
              <a:rPr kumimoji="1" lang="en-US" altLang="zh-TW" sz="3200" baseline="30000" dirty="0" err="1">
                <a:solidFill>
                  <a:prstClr val="black"/>
                </a:solidFill>
                <a:latin typeface="Arial" panose="020B0604020202020204" pitchFamily="34" charset="0"/>
                <a:ea typeface="華康儷中黑" pitchFamily="49" charset="-128"/>
                <a:cs typeface="Arial" panose="020B0604020202020204" pitchFamily="34" charset="0"/>
              </a:rPr>
              <a:t>TM</a:t>
            </a:r>
            <a:r>
              <a:rPr kumimoji="1" lang="en-US" altLang="zh-TW" sz="3200" dirty="0">
                <a:solidFill>
                  <a:prstClr val="black"/>
                </a:solidFill>
                <a:latin typeface="Arial" panose="020B0604020202020204" pitchFamily="34" charset="0"/>
                <a:ea typeface="華康儷中黑" pitchFamily="49" charset="-128"/>
                <a:cs typeface="Arial" panose="020B0604020202020204" pitchFamily="34" charset="0"/>
              </a:rPr>
              <a:t>  Owner  (UFO)</a:t>
            </a:r>
          </a:p>
          <a:p>
            <a:pPr fontAlgn="base">
              <a:spcAft>
                <a:spcPct val="0"/>
              </a:spcAft>
              <a:buClr>
                <a:srgbClr val="94C600"/>
              </a:buClr>
              <a:buNone/>
            </a:pPr>
            <a:r>
              <a:rPr kumimoji="1" lang="en-US" altLang="zh-TW" sz="3200" dirty="0">
                <a:solidFill>
                  <a:prstClr val="black"/>
                </a:solidFill>
                <a:latin typeface="Arial" panose="020B0604020202020204" pitchFamily="34" charset="0"/>
                <a:ea typeface="華康儷中黑" pitchFamily="49" charset="-128"/>
                <a:cs typeface="Arial" panose="020B0604020202020204" pitchFamily="34" charset="0"/>
              </a:rPr>
              <a:t>		</a:t>
            </a:r>
            <a:r>
              <a:rPr kumimoji="1" lang="zh-TW" altLang="en-US" sz="3200" b="1" dirty="0">
                <a:solidFill>
                  <a:srgbClr val="0070C0"/>
                </a:solidFill>
                <a:latin typeface="Arial" panose="020B0604020202020204" pitchFamily="34" charset="0"/>
                <a:ea typeface="華康儷中黑" pitchFamily="49" charset="-128"/>
                <a:cs typeface="Arial" panose="020B0604020202020204" pitchFamily="34" charset="0"/>
              </a:rPr>
              <a:t>超连锁店主</a:t>
            </a:r>
            <a:endParaRPr kumimoji="1" lang="en-US" altLang="zh-TW" sz="3200" b="1" dirty="0">
              <a:solidFill>
                <a:srgbClr val="0070C0"/>
              </a:solidFill>
              <a:latin typeface="Arial" panose="020B0604020202020204" pitchFamily="34" charset="0"/>
              <a:ea typeface="華康儷中黑" pitchFamily="49" charset="-128"/>
              <a:cs typeface="Arial" panose="020B0604020202020204" pitchFamily="34" charset="0"/>
            </a:endParaRPr>
          </a:p>
          <a:p>
            <a:pPr fontAlgn="base">
              <a:spcBef>
                <a:spcPct val="0"/>
              </a:spcBef>
              <a:spcAft>
                <a:spcPct val="0"/>
              </a:spcAft>
              <a:buClr>
                <a:srgbClr val="94C600"/>
              </a:buClr>
              <a:buNone/>
            </a:pPr>
            <a:endParaRPr lang="zh-TW" altLang="en-US" sz="2800" dirty="0">
              <a:solidFill>
                <a:srgbClr val="3E3D2D"/>
              </a:solidFill>
              <a:latin typeface="Arial" panose="020B0604020202020204" pitchFamily="34" charset="0"/>
              <a:ea typeface="華康儷中黑" pitchFamily="49" charset="-128"/>
              <a:cs typeface="Arial" panose="020B0604020202020204" pitchFamily="34" charset="0"/>
            </a:endParaRPr>
          </a:p>
          <a:p>
            <a:pPr fontAlgn="base">
              <a:spcAft>
                <a:spcPct val="0"/>
              </a:spcAft>
              <a:buClr>
                <a:srgbClr val="94C600"/>
              </a:buClr>
              <a:buNone/>
            </a:pPr>
            <a:r>
              <a:rPr lang="zh-TW" altLang="en-US" dirty="0">
                <a:solidFill>
                  <a:srgbClr val="FF6700"/>
                </a:solidFill>
                <a:latin typeface="Arial" panose="020B0604020202020204" pitchFamily="34" charset="0"/>
                <a:ea typeface="華康儷中黑" pitchFamily="49" charset="-128"/>
                <a:cs typeface="Arial" panose="020B0604020202020204" pitchFamily="34" charset="0"/>
              </a:rPr>
              <a:t>★</a:t>
            </a:r>
            <a:r>
              <a:rPr lang="zh-TW" altLang="en-US" sz="3200" dirty="0">
                <a:solidFill>
                  <a:srgbClr val="FF6700"/>
                </a:solidFill>
                <a:latin typeface="Arial" panose="020B0604020202020204" pitchFamily="34" charset="0"/>
                <a:ea typeface="華康儷中黑" pitchFamily="49" charset="-128"/>
                <a:cs typeface="Arial" panose="020B0604020202020204" pitchFamily="34" charset="0"/>
              </a:rPr>
              <a:t> </a:t>
            </a:r>
            <a:r>
              <a:rPr lang="en-SG" altLang="zh-TW" sz="3200" dirty="0">
                <a:solidFill>
                  <a:srgbClr val="FF6700"/>
                </a:solidFill>
                <a:latin typeface="Arial" panose="020B0604020202020204" pitchFamily="34" charset="0"/>
                <a:ea typeface="華康儷中黑" pitchFamily="49" charset="-128"/>
                <a:cs typeface="Arial" panose="020B0604020202020204" pitchFamily="34" charset="0"/>
              </a:rPr>
              <a:t>	</a:t>
            </a:r>
            <a:r>
              <a:rPr lang="en-US" altLang="zh-TW" sz="3200" dirty="0">
                <a:solidFill>
                  <a:srgbClr val="FF6700"/>
                </a:solidFill>
                <a:latin typeface="Arial" panose="020B0604020202020204" pitchFamily="34" charset="0"/>
                <a:ea typeface="華康儷中黑" pitchFamily="49" charset="-128"/>
                <a:cs typeface="Arial" panose="020B0604020202020204" pitchFamily="34" charset="0"/>
              </a:rPr>
              <a:t>Master </a:t>
            </a:r>
            <a:r>
              <a:rPr kumimoji="1" lang="en-US" altLang="zh-TW" sz="3200" dirty="0" err="1">
                <a:solidFill>
                  <a:srgbClr val="FF6600"/>
                </a:solidFill>
                <a:latin typeface="Arial" panose="020B0604020202020204" pitchFamily="34" charset="0"/>
                <a:ea typeface="華康儷中黑" pitchFamily="49" charset="-128"/>
                <a:cs typeface="Arial" panose="020B0604020202020204" pitchFamily="34" charset="0"/>
              </a:rPr>
              <a:t>UnFranchise</a:t>
            </a:r>
            <a:r>
              <a:rPr kumimoji="1" lang="en-US" altLang="zh-TW" sz="3200" baseline="30000" dirty="0" err="1">
                <a:solidFill>
                  <a:srgbClr val="FF6600"/>
                </a:solidFill>
                <a:latin typeface="Arial" panose="020B0604020202020204" pitchFamily="34" charset="0"/>
                <a:ea typeface="華康儷中黑" pitchFamily="49" charset="-128"/>
                <a:cs typeface="Arial" panose="020B0604020202020204" pitchFamily="34" charset="0"/>
              </a:rPr>
              <a:t>TM</a:t>
            </a:r>
            <a:r>
              <a:rPr kumimoji="1" lang="en-US" altLang="zh-TW" sz="3200" dirty="0">
                <a:solidFill>
                  <a:srgbClr val="FF6600"/>
                </a:solidFill>
                <a:latin typeface="Arial" panose="020B0604020202020204" pitchFamily="34" charset="0"/>
                <a:ea typeface="華康儷中黑" pitchFamily="49" charset="-128"/>
                <a:cs typeface="Arial" panose="020B0604020202020204" pitchFamily="34" charset="0"/>
              </a:rPr>
              <a:t> Owner </a:t>
            </a:r>
          </a:p>
          <a:p>
            <a:pPr fontAlgn="base">
              <a:spcAft>
                <a:spcPct val="0"/>
              </a:spcAft>
              <a:buClr>
                <a:srgbClr val="94C600"/>
              </a:buClr>
              <a:buNone/>
            </a:pPr>
            <a:r>
              <a:rPr kumimoji="1" lang="en-US" altLang="zh-TW" sz="3200" dirty="0">
                <a:solidFill>
                  <a:srgbClr val="FF6600"/>
                </a:solidFill>
                <a:latin typeface="Arial" panose="020B0604020202020204" pitchFamily="34" charset="0"/>
                <a:ea typeface="華康儷中黑" pitchFamily="49" charset="-128"/>
                <a:cs typeface="Arial" panose="020B0604020202020204" pitchFamily="34" charset="0"/>
              </a:rPr>
              <a:t>		</a:t>
            </a:r>
            <a:r>
              <a:rPr kumimoji="1" lang="zh-TW" altLang="en-US" sz="3200" b="1" dirty="0">
                <a:solidFill>
                  <a:srgbClr val="FF6600"/>
                </a:solidFill>
                <a:latin typeface="Arial" panose="020B0604020202020204" pitchFamily="34" charset="0"/>
                <a:ea typeface="華康儷中黑" pitchFamily="49" charset="-128"/>
                <a:cs typeface="Arial" panose="020B0604020202020204" pitchFamily="34" charset="0"/>
              </a:rPr>
              <a:t>卓越超连锁店主</a:t>
            </a:r>
            <a:endParaRPr lang="en-US" altLang="zh-TW" sz="3200" b="1" dirty="0">
              <a:solidFill>
                <a:srgbClr val="FF6600"/>
              </a:solidFill>
              <a:latin typeface="Arial" panose="020B0604020202020204" pitchFamily="34" charset="0"/>
              <a:ea typeface="華康儷中黑" pitchFamily="49" charset="-128"/>
              <a:cs typeface="Arial" panose="020B0604020202020204" pitchFamily="34" charset="0"/>
            </a:endParaRPr>
          </a:p>
          <a:p>
            <a:pPr fontAlgn="base">
              <a:spcAft>
                <a:spcPct val="0"/>
              </a:spcAft>
              <a:buClr>
                <a:srgbClr val="94C600"/>
              </a:buClr>
              <a:buNone/>
            </a:pPr>
            <a:endParaRPr lang="zh-TW" altLang="en-US" sz="4000" dirty="0">
              <a:solidFill>
                <a:srgbClr val="D77C01"/>
              </a:solidFill>
              <a:latin typeface="Arial" panose="020B0604020202020204" pitchFamily="34" charset="0"/>
              <a:ea typeface="華康儷中黑" pitchFamily="49" charset="-128"/>
              <a:cs typeface="Arial" panose="020B0604020202020204" pitchFamily="34" charset="0"/>
            </a:endParaRPr>
          </a:p>
        </p:txBody>
      </p:sp>
      <p:sp>
        <p:nvSpPr>
          <p:cNvPr id="5" name="Title 1">
            <a:extLst>
              <a:ext uri="{FF2B5EF4-FFF2-40B4-BE49-F238E27FC236}">
                <a16:creationId xmlns:a16="http://schemas.microsoft.com/office/drawing/2014/main" id="{8CC067D0-E56A-4ACE-B593-E29761FB0410}"/>
              </a:ext>
            </a:extLst>
          </p:cNvPr>
          <p:cNvSpPr>
            <a:spLocks noGrp="1"/>
          </p:cNvSpPr>
          <p:nvPr>
            <p:ph type="title"/>
          </p:nvPr>
        </p:nvSpPr>
        <p:spPr>
          <a:xfrm>
            <a:off x="838200" y="365125"/>
            <a:ext cx="10515600" cy="1325563"/>
          </a:xfrm>
        </p:spPr>
        <p:txBody>
          <a:bodyPr>
            <a:normAutofit fontScale="90000"/>
          </a:bodyPr>
          <a:lstStyle/>
          <a:p>
            <a:pPr eaLnBrk="1" hangingPunct="1">
              <a:lnSpc>
                <a:spcPct val="100000"/>
              </a:lnSpc>
            </a:pPr>
            <a:br>
              <a:rPr lang="en-US" altLang="zh-TW" sz="3200" dirty="0">
                <a:ea typeface="華康儷中黑" pitchFamily="49" charset="-128"/>
                <a:cs typeface="Arial" panose="020B0604020202020204" pitchFamily="34" charset="0"/>
              </a:rPr>
            </a:br>
            <a:r>
              <a:rPr lang="en-US" altLang="zh-TW" sz="3200" dirty="0">
                <a:latin typeface="Arial" panose="020B0604020202020204" pitchFamily="34" charset="0"/>
                <a:ea typeface="Arial Unicode MS" pitchFamily="34" charset="-120"/>
                <a:cs typeface="Arial" panose="020B0604020202020204" pitchFamily="34" charset="0"/>
              </a:rPr>
              <a:t>In the </a:t>
            </a:r>
            <a:r>
              <a:rPr lang="en-US" altLang="zh-TW" sz="3200" dirty="0" err="1">
                <a:latin typeface="Arial" panose="020B0604020202020204" pitchFamily="34" charset="0"/>
                <a:ea typeface="Arial Unicode MS" pitchFamily="34" charset="-120"/>
                <a:cs typeface="Arial" panose="020B0604020202020204" pitchFamily="34" charset="0"/>
              </a:rPr>
              <a:t>UnFranchise</a:t>
            </a:r>
            <a:r>
              <a:rPr lang="en-US" altLang="zh-TW" sz="3200" dirty="0">
                <a:latin typeface="Arial" panose="020B0604020202020204" pitchFamily="34" charset="0"/>
                <a:ea typeface="Arial Unicode MS" pitchFamily="34" charset="-120"/>
                <a:cs typeface="Arial" panose="020B0604020202020204" pitchFamily="34" charset="0"/>
              </a:rPr>
              <a:t> Business, you can be :-</a:t>
            </a:r>
            <a:br>
              <a:rPr lang="en-US" altLang="zh-TW" sz="3200" dirty="0">
                <a:latin typeface="Arial" panose="020B0604020202020204" pitchFamily="34" charset="0"/>
                <a:ea typeface="Arial Unicode MS" pitchFamily="34" charset="-120"/>
                <a:cs typeface="Arial" panose="020B0604020202020204" pitchFamily="34" charset="0"/>
              </a:rPr>
            </a:br>
            <a:r>
              <a:rPr lang="zh-TW" altLang="en-US" sz="3200" b="1" dirty="0">
                <a:solidFill>
                  <a:srgbClr val="0070C0"/>
                </a:solidFill>
                <a:latin typeface="Arial" panose="020B0604020202020204" pitchFamily="34" charset="0"/>
                <a:ea typeface="Arial Unicode MS" pitchFamily="34" charset="-120"/>
                <a:cs typeface="Arial" panose="020B0604020202020204" pitchFamily="34" charset="0"/>
              </a:rPr>
              <a:t>在超连锁事业里</a:t>
            </a:r>
            <a:r>
              <a:rPr lang="zh-CN" altLang="en-US" sz="3200" b="1" dirty="0">
                <a:solidFill>
                  <a:srgbClr val="0070C0"/>
                </a:solidFill>
                <a:latin typeface="Arial" panose="020B0604020202020204" pitchFamily="34" charset="0"/>
                <a:ea typeface="Arial Unicode MS" pitchFamily="34" charset="-120"/>
                <a:cs typeface="Arial" panose="020B0604020202020204" pitchFamily="34" charset="0"/>
              </a:rPr>
              <a:t>，</a:t>
            </a:r>
            <a:r>
              <a:rPr lang="zh-TW" altLang="en-US" sz="3200" b="1" dirty="0">
                <a:solidFill>
                  <a:srgbClr val="0070C0"/>
                </a:solidFill>
                <a:latin typeface="Arial" panose="020B0604020202020204" pitchFamily="34" charset="0"/>
                <a:ea typeface="Arial Unicode MS" pitchFamily="34" charset="-120"/>
                <a:cs typeface="Arial" panose="020B0604020202020204" pitchFamily="34" charset="0"/>
              </a:rPr>
              <a:t>你可以成为以下的三大类别</a:t>
            </a:r>
            <a:r>
              <a:rPr lang="zh-CN" altLang="en-US" sz="3200" b="1" dirty="0">
                <a:solidFill>
                  <a:srgbClr val="0070C0"/>
                </a:solidFill>
                <a:latin typeface="Arial" panose="020B0604020202020204" pitchFamily="34" charset="0"/>
                <a:ea typeface="Arial Unicode MS" pitchFamily="34" charset="-120"/>
                <a:cs typeface="Arial" panose="020B0604020202020204" pitchFamily="34" charset="0"/>
              </a:rPr>
              <a:t>：</a:t>
            </a:r>
            <a:r>
              <a:rPr lang="en-US" altLang="zh-CN" sz="3200" b="1" dirty="0">
                <a:solidFill>
                  <a:srgbClr val="0070C0"/>
                </a:solidFill>
                <a:latin typeface="Arial" panose="020B0604020202020204" pitchFamily="34" charset="0"/>
                <a:ea typeface="Arial Unicode MS" pitchFamily="34" charset="-120"/>
                <a:cs typeface="Arial" panose="020B0604020202020204" pitchFamily="34" charset="0"/>
              </a:rPr>
              <a:t>-</a:t>
            </a:r>
            <a:r>
              <a:rPr lang="en-US" altLang="zh-TW" sz="3200" b="1" dirty="0">
                <a:solidFill>
                  <a:srgbClr val="0070C0"/>
                </a:solidFill>
                <a:latin typeface="Arial" panose="020B0604020202020204" pitchFamily="34" charset="0"/>
                <a:ea typeface="Arial Unicode MS" pitchFamily="34" charset="-120"/>
                <a:cs typeface="Arial" panose="020B0604020202020204" pitchFamily="34" charset="0"/>
              </a:rPr>
              <a:t> </a:t>
            </a:r>
            <a:endParaRPr lang="en-US" altLang="en-US" sz="3200" b="1" dirty="0">
              <a:solidFill>
                <a:srgbClr val="0070C0"/>
              </a:solidFill>
              <a:latin typeface="Arial" panose="020B0604020202020204" pitchFamily="34" charset="0"/>
              <a:ea typeface="Arial Unicode MS" pitchFamily="34" charset="-120"/>
              <a:cs typeface="Arial" panose="020B0604020202020204" pitchFamily="34" charset="0"/>
            </a:endParaRPr>
          </a:p>
        </p:txBody>
      </p:sp>
    </p:spTree>
    <p:extLst>
      <p:ext uri="{BB962C8B-B14F-4D97-AF65-F5344CB8AC3E}">
        <p14:creationId xmlns:p14="http://schemas.microsoft.com/office/powerpoint/2010/main" val="24586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amond(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amond(in)">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diamond(in)">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70D619-81D0-4E20-8C2B-B098A8FE3424}"/>
              </a:ext>
            </a:extLst>
          </p:cNvPr>
          <p:cNvSpPr>
            <a:spLocks noGrp="1"/>
          </p:cNvSpPr>
          <p:nvPr>
            <p:ph type="title"/>
          </p:nvPr>
        </p:nvSpPr>
        <p:spPr>
          <a:xfrm>
            <a:off x="838200" y="365125"/>
            <a:ext cx="10515600" cy="1325563"/>
          </a:xfrm>
        </p:spPr>
        <p:txBody>
          <a:bodyPr>
            <a:normAutofit fontScale="90000"/>
          </a:bodyPr>
          <a:lstStyle/>
          <a:p>
            <a:pPr algn="ctr">
              <a:lnSpc>
                <a:spcPct val="100000"/>
              </a:lnSpc>
            </a:pPr>
            <a:br>
              <a:rPr lang="en-US" altLang="zh-TW" dirty="0">
                <a:solidFill>
                  <a:srgbClr val="94C600"/>
                </a:solidFill>
                <a:ea typeface="華康儷中黑" pitchFamily="49" charset="-128"/>
                <a:cs typeface="Arial" panose="020B0604020202020204" pitchFamily="34" charset="0"/>
              </a:rPr>
            </a:br>
            <a:r>
              <a:rPr lang="en-US" altLang="zh-TW" dirty="0">
                <a:latin typeface="Arial Unicode MS" pitchFamily="34" charset="-120"/>
                <a:ea typeface="Arial Unicode MS" pitchFamily="34" charset="-120"/>
                <a:cs typeface="Arial" panose="020B0604020202020204" pitchFamily="34" charset="0"/>
              </a:rPr>
              <a:t>What is a Master UFO?</a:t>
            </a:r>
            <a:br>
              <a:rPr lang="en-US" altLang="zh-TW" dirty="0">
                <a:latin typeface="Arial Unicode MS" pitchFamily="34" charset="-120"/>
                <a:ea typeface="Arial Unicode MS" pitchFamily="34" charset="-120"/>
                <a:cs typeface="Arial" panose="020B0604020202020204" pitchFamily="34" charset="0"/>
              </a:rPr>
            </a:br>
            <a:r>
              <a:rPr lang="zh-TW" altLang="en-US" b="1" dirty="0">
                <a:solidFill>
                  <a:srgbClr val="0070C0"/>
                </a:solidFill>
                <a:latin typeface="Arial" panose="020B0604020202020204" pitchFamily="34" charset="0"/>
                <a:ea typeface="Arial Unicode MS" pitchFamily="34" charset="-120"/>
                <a:cs typeface="Arial" panose="020B0604020202020204" pitchFamily="34" charset="0"/>
              </a:rPr>
              <a:t>什么是卓越超连锁店主计划</a:t>
            </a:r>
            <a:r>
              <a:rPr lang="zh-CN" altLang="en-US" b="1" dirty="0">
                <a:solidFill>
                  <a:srgbClr val="0070C0"/>
                </a:solidFill>
                <a:latin typeface="Arial" panose="020B0604020202020204" pitchFamily="34" charset="0"/>
                <a:ea typeface="Arial Unicode MS" pitchFamily="34" charset="-120"/>
                <a:cs typeface="Arial" panose="020B0604020202020204" pitchFamily="34" charset="0"/>
              </a:rPr>
              <a:t>？</a:t>
            </a:r>
            <a:endParaRPr lang="en-US" altLang="en-US" dirty="0">
              <a:solidFill>
                <a:srgbClr val="0070C0"/>
              </a:solidFill>
              <a:latin typeface="Arial Unicode MS" pitchFamily="34" charset="-120"/>
              <a:ea typeface="Arial Unicode MS" pitchFamily="34" charset="-120"/>
              <a:cs typeface="Arial" panose="020B0604020202020204" pitchFamily="34" charset="0"/>
            </a:endParaRPr>
          </a:p>
        </p:txBody>
      </p:sp>
      <p:sp>
        <p:nvSpPr>
          <p:cNvPr id="5" name="Content Placeholder 2">
            <a:extLst>
              <a:ext uri="{FF2B5EF4-FFF2-40B4-BE49-F238E27FC236}">
                <a16:creationId xmlns:a16="http://schemas.microsoft.com/office/drawing/2014/main" id="{98437257-8401-4FF3-9A9D-0244B1DB2E55}"/>
              </a:ext>
            </a:extLst>
          </p:cNvPr>
          <p:cNvSpPr>
            <a:spLocks noGrp="1"/>
          </p:cNvSpPr>
          <p:nvPr>
            <p:ph idx="1"/>
          </p:nvPr>
        </p:nvSpPr>
        <p:spPr>
          <a:xfrm>
            <a:off x="838200" y="1825625"/>
            <a:ext cx="10515600" cy="4351338"/>
          </a:xfrm>
        </p:spPr>
        <p:txBody>
          <a:bodyPr/>
          <a:lstStyle/>
          <a:p>
            <a:pPr marL="0" indent="0" eaLnBrk="1" hangingPunct="1">
              <a:buNone/>
            </a:pPr>
            <a:r>
              <a:rPr lang="en-US" altLang="en-US" sz="2800" dirty="0">
                <a:latin typeface="Arial" panose="020B0604020202020204" pitchFamily="34" charset="0"/>
                <a:ea typeface="華康儷中黑" pitchFamily="49" charset="-128"/>
                <a:cs typeface="Arial" panose="020B0604020202020204" pitchFamily="34" charset="0"/>
              </a:rPr>
              <a:t>A Master </a:t>
            </a:r>
            <a:r>
              <a:rPr lang="en-US" altLang="en-US" sz="2800" dirty="0" err="1">
                <a:latin typeface="Arial" panose="020B0604020202020204" pitchFamily="34" charset="0"/>
                <a:ea typeface="華康儷中黑" pitchFamily="49" charset="-128"/>
                <a:cs typeface="Arial" panose="020B0604020202020204" pitchFamily="34" charset="0"/>
              </a:rPr>
              <a:t>UnFranchise</a:t>
            </a:r>
            <a:r>
              <a:rPr lang="en-US" altLang="en-US" sz="2800" dirty="0">
                <a:latin typeface="Arial" panose="020B0604020202020204" pitchFamily="34" charset="0"/>
                <a:ea typeface="華康儷中黑" pitchFamily="49" charset="-128"/>
                <a:cs typeface="Arial" panose="020B0604020202020204" pitchFamily="34" charset="0"/>
              </a:rPr>
              <a:t> Owner is a qualified and active Independent </a:t>
            </a:r>
            <a:r>
              <a:rPr lang="en-US" altLang="en-US" sz="2800" dirty="0" err="1">
                <a:latin typeface="Arial" panose="020B0604020202020204" pitchFamily="34" charset="0"/>
                <a:ea typeface="華康儷中黑" pitchFamily="49" charset="-128"/>
                <a:cs typeface="Arial" panose="020B0604020202020204" pitchFamily="34" charset="0"/>
              </a:rPr>
              <a:t>UnFranchise</a:t>
            </a:r>
            <a:r>
              <a:rPr lang="en-US" altLang="en-US" sz="2800" dirty="0">
                <a:latin typeface="Arial" panose="020B0604020202020204" pitchFamily="34" charset="0"/>
                <a:ea typeface="華康儷中黑" pitchFamily="49" charset="-128"/>
                <a:cs typeface="Arial" panose="020B0604020202020204" pitchFamily="34" charset="0"/>
              </a:rPr>
              <a:t> Owner (UFO) who has made the commitment to master the </a:t>
            </a:r>
            <a:r>
              <a:rPr lang="en-US" altLang="en-US" sz="2800" dirty="0" err="1">
                <a:latin typeface="Arial" panose="020B0604020202020204" pitchFamily="34" charset="0"/>
                <a:ea typeface="華康儷中黑" pitchFamily="49" charset="-128"/>
                <a:cs typeface="Arial" panose="020B0604020202020204" pitchFamily="34" charset="0"/>
              </a:rPr>
              <a:t>UnFranchise</a:t>
            </a:r>
            <a:r>
              <a:rPr lang="en-US" altLang="en-US" sz="2800" dirty="0">
                <a:latin typeface="Arial" panose="020B0604020202020204" pitchFamily="34" charset="0"/>
                <a:ea typeface="華康儷中黑" pitchFamily="49" charset="-128"/>
                <a:cs typeface="Arial" panose="020B0604020202020204" pitchFamily="34" charset="0"/>
              </a:rPr>
              <a:t> Business Development System </a:t>
            </a:r>
            <a:r>
              <a:rPr lang="en-US" altLang="en-US" sz="2800" b="1" dirty="0">
                <a:latin typeface="Arial" panose="020B0604020202020204" pitchFamily="34" charset="0"/>
                <a:ea typeface="華康儷中黑" pitchFamily="49" charset="-128"/>
                <a:cs typeface="Arial" panose="020B0604020202020204" pitchFamily="34" charset="0"/>
              </a:rPr>
              <a:t>by implementing the established tasks, activities, and practices</a:t>
            </a:r>
            <a:r>
              <a:rPr lang="en-US" altLang="en-US" sz="2800" dirty="0">
                <a:latin typeface="Arial" panose="020B0604020202020204" pitchFamily="34" charset="0"/>
                <a:ea typeface="華康儷中黑" pitchFamily="49" charset="-128"/>
                <a:cs typeface="Arial" panose="020B0604020202020204" pitchFamily="34" charset="0"/>
              </a:rPr>
              <a:t> as set forth and defined in the Master UFO Program</a:t>
            </a:r>
          </a:p>
          <a:p>
            <a:pPr marL="0" indent="0" eaLnBrk="1" hangingPunct="1">
              <a:buNone/>
            </a:pPr>
            <a:endParaRPr lang="en-US" altLang="en-US" sz="2800" dirty="0">
              <a:latin typeface="Arial" panose="020B0604020202020204" pitchFamily="34" charset="0"/>
              <a:ea typeface="華康儷中黑" pitchFamily="49" charset="-128"/>
              <a:cs typeface="Arial" panose="020B0604020202020204" pitchFamily="34" charset="0"/>
            </a:endParaRPr>
          </a:p>
          <a:p>
            <a:pPr marL="0" indent="0">
              <a:buNone/>
            </a:pPr>
            <a:r>
              <a:rPr lang="zh-TW" altLang="en-US" sz="2800" b="1" dirty="0">
                <a:solidFill>
                  <a:srgbClr val="0070C0"/>
                </a:solidFill>
                <a:latin typeface="Arial" panose="020B0604020202020204" pitchFamily="34" charset="0"/>
                <a:ea typeface="Arial Unicode MS" pitchFamily="34" charset="-120"/>
                <a:cs typeface="Arial" panose="020B0604020202020204" pitchFamily="34" charset="0"/>
              </a:rPr>
              <a:t>卓越超连锁店主计划</a:t>
            </a:r>
            <a:r>
              <a:rPr lang="en-US" altLang="en-US" sz="2800" dirty="0" err="1">
                <a:solidFill>
                  <a:srgbClr val="0070C0"/>
                </a:solidFill>
                <a:latin typeface="Arial" panose="020B0604020202020204" pitchFamily="34" charset="0"/>
                <a:cs typeface="Arial" panose="020B0604020202020204" pitchFamily="34" charset="0"/>
              </a:rPr>
              <a:t>是一个合格,活跃的超连锁店主</a:t>
            </a:r>
            <a:r>
              <a:rPr lang="zh-CN" altLang="en-US" sz="2800" dirty="0">
                <a:solidFill>
                  <a:srgbClr val="0070C0"/>
                </a:solidFill>
                <a:latin typeface="Arial" panose="020B0604020202020204" pitchFamily="34" charset="0"/>
                <a:cs typeface="Arial" panose="020B0604020202020204" pitchFamily="34" charset="0"/>
              </a:rPr>
              <a:t>，在一个</a:t>
            </a:r>
            <a:r>
              <a:rPr lang="en-US" altLang="en-US" sz="2800" dirty="0" err="1">
                <a:solidFill>
                  <a:srgbClr val="0070C0"/>
                </a:solidFill>
                <a:latin typeface="Arial" panose="020B0604020202020204" pitchFamily="34" charset="0"/>
                <a:cs typeface="Arial" panose="020B0604020202020204" pitchFamily="34" charset="0"/>
              </a:rPr>
              <a:t>很有规律的系统下</a:t>
            </a:r>
            <a:r>
              <a:rPr lang="zh-CN" altLang="en-US" sz="2800" dirty="0">
                <a:solidFill>
                  <a:srgbClr val="0070C0"/>
                </a:solidFill>
                <a:latin typeface="Arial" panose="020B0604020202020204" pitchFamily="34" charset="0"/>
                <a:cs typeface="Arial" panose="020B0604020202020204" pitchFamily="34" charset="0"/>
              </a:rPr>
              <a:t>，实行每日该做的任务、活动，这个计划会帮助超连锁店主们成为一位出色成功的店主，并建立永续收入。</a:t>
            </a:r>
            <a:endParaRPr lang="en-US" altLang="en-US" sz="2800" dirty="0">
              <a:solidFill>
                <a:srgbClr val="0070C0"/>
              </a:solidFill>
              <a:latin typeface="Arial" panose="020B0604020202020204" pitchFamily="34" charset="0"/>
              <a:cs typeface="Arial" panose="020B0604020202020204" pitchFamily="34" charset="0"/>
            </a:endParaRPr>
          </a:p>
          <a:p>
            <a:pPr marL="0" indent="0" eaLnBrk="1" hangingPunct="1">
              <a:buNone/>
            </a:pPr>
            <a:endParaRPr lang="en-US" altLang="en-US" sz="2800" dirty="0">
              <a:ea typeface="華康儷中黑" pitchFamily="49" charset="-128"/>
              <a:cs typeface="Arial" panose="020B0604020202020204" pitchFamily="34" charset="0"/>
            </a:endParaRPr>
          </a:p>
        </p:txBody>
      </p:sp>
    </p:spTree>
    <p:extLst>
      <p:ext uri="{BB962C8B-B14F-4D97-AF65-F5344CB8AC3E}">
        <p14:creationId xmlns:p14="http://schemas.microsoft.com/office/powerpoint/2010/main" val="1525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Line 5">
            <a:extLst>
              <a:ext uri="{FF2B5EF4-FFF2-40B4-BE49-F238E27FC236}">
                <a16:creationId xmlns:a16="http://schemas.microsoft.com/office/drawing/2014/main" id="{A935E1C3-37B3-4676-9F23-579C60191150}"/>
              </a:ext>
            </a:extLst>
          </p:cNvPr>
          <p:cNvSpPr>
            <a:spLocks noChangeShapeType="1"/>
          </p:cNvSpPr>
          <p:nvPr/>
        </p:nvSpPr>
        <p:spPr bwMode="auto">
          <a:xfrm>
            <a:off x="1524000" y="3276600"/>
            <a:ext cx="8915400" cy="0"/>
          </a:xfrm>
          <a:prstGeom prst="line">
            <a:avLst/>
          </a:prstGeom>
          <a:noFill/>
          <a:ln w="28575">
            <a:noFill/>
            <a:round/>
            <a:headEnd/>
            <a:tailEnd/>
          </a:ln>
          <a:effectLst>
            <a:outerShdw dist="35921" dir="2700000" algn="ctr" rotWithShape="0">
              <a:schemeClr val="tx1"/>
            </a:outerShdw>
          </a:effectLst>
        </p:spPr>
        <p:txBody>
          <a:bodyPr/>
          <a:lstStyle/>
          <a:p>
            <a:pPr fontAlgn="base">
              <a:spcBef>
                <a:spcPct val="0"/>
              </a:spcBef>
              <a:spcAft>
                <a:spcPct val="0"/>
              </a:spcAft>
              <a:defRPr/>
            </a:pPr>
            <a:endParaRPr kumimoji="1" lang="en-US">
              <a:solidFill>
                <a:prstClr val="black"/>
              </a:solidFill>
              <a:latin typeface="Arial" panose="020B0604020202020204" pitchFamily="34" charset="0"/>
              <a:ea typeface="新細明體" panose="02020500000000000000" pitchFamily="18" charset="-120"/>
              <a:cs typeface="Arial" pitchFamily="34" charset="0"/>
            </a:endParaRPr>
          </a:p>
        </p:txBody>
      </p:sp>
      <p:grpSp>
        <p:nvGrpSpPr>
          <p:cNvPr id="8195" name="Group 6">
            <a:extLst>
              <a:ext uri="{FF2B5EF4-FFF2-40B4-BE49-F238E27FC236}">
                <a16:creationId xmlns:a16="http://schemas.microsoft.com/office/drawing/2014/main" id="{3EBA25C3-94A0-4286-9D8A-46C94D7FA644}"/>
              </a:ext>
            </a:extLst>
          </p:cNvPr>
          <p:cNvGrpSpPr>
            <a:grpSpLocks/>
          </p:cNvGrpSpPr>
          <p:nvPr/>
        </p:nvGrpSpPr>
        <p:grpSpPr bwMode="auto">
          <a:xfrm>
            <a:off x="4318293" y="2440879"/>
            <a:ext cx="4183678" cy="2387276"/>
            <a:chOff x="2112" y="1922"/>
            <a:chExt cx="1336" cy="910"/>
          </a:xfrm>
        </p:grpSpPr>
        <p:grpSp>
          <p:nvGrpSpPr>
            <p:cNvPr id="8198" name="Group 7">
              <a:extLst>
                <a:ext uri="{FF2B5EF4-FFF2-40B4-BE49-F238E27FC236}">
                  <a16:creationId xmlns:a16="http://schemas.microsoft.com/office/drawing/2014/main" id="{08806BF4-BE77-431F-9147-170763A7B69D}"/>
                </a:ext>
              </a:extLst>
            </p:cNvPr>
            <p:cNvGrpSpPr>
              <a:grpSpLocks/>
            </p:cNvGrpSpPr>
            <p:nvPr/>
          </p:nvGrpSpPr>
          <p:grpSpPr bwMode="auto">
            <a:xfrm>
              <a:off x="2112" y="1922"/>
              <a:ext cx="1336" cy="910"/>
              <a:chOff x="2112" y="1920"/>
              <a:chExt cx="1336" cy="910"/>
            </a:xfrm>
          </p:grpSpPr>
          <p:pic>
            <p:nvPicPr>
              <p:cNvPr id="8200" name="Picture 8" descr="UFOPIN_06_1">
                <a:extLst>
                  <a:ext uri="{FF2B5EF4-FFF2-40B4-BE49-F238E27FC236}">
                    <a16:creationId xmlns:a16="http://schemas.microsoft.com/office/drawing/2014/main" id="{02B3EA47-9C1C-423C-AA92-9C68DE0DC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1920"/>
                <a:ext cx="133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UFODIAMOND">
                <a:extLst>
                  <a:ext uri="{FF2B5EF4-FFF2-40B4-BE49-F238E27FC236}">
                    <a16:creationId xmlns:a16="http://schemas.microsoft.com/office/drawing/2014/main" id="{0017F5A0-FBD0-4F1E-B02F-304F4D21E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 y="258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UFODIAMOND">
                <a:extLst>
                  <a:ext uri="{FF2B5EF4-FFF2-40B4-BE49-F238E27FC236}">
                    <a16:creationId xmlns:a16="http://schemas.microsoft.com/office/drawing/2014/main" id="{7D4C165D-9203-4328-A2D2-DCE77CF9D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 y="259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UFODIAMOND">
                <a:extLst>
                  <a:ext uri="{FF2B5EF4-FFF2-40B4-BE49-F238E27FC236}">
                    <a16:creationId xmlns:a16="http://schemas.microsoft.com/office/drawing/2014/main" id="{B804AC68-CFD0-4730-AC28-D932A84DD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2398"/>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UFODIAMOND">
                <a:extLst>
                  <a:ext uri="{FF2B5EF4-FFF2-40B4-BE49-F238E27FC236}">
                    <a16:creationId xmlns:a16="http://schemas.microsoft.com/office/drawing/2014/main" id="{BF7DB302-0950-497F-B6C0-F2E0BD2B5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 y="2513"/>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UFODIAMOND">
                <a:extLst>
                  <a:ext uri="{FF2B5EF4-FFF2-40B4-BE49-F238E27FC236}">
                    <a16:creationId xmlns:a16="http://schemas.microsoft.com/office/drawing/2014/main" id="{93BC83EE-5C23-4611-833B-1668FEB8C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 y="2081"/>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UFODIAMOND">
                <a:extLst>
                  <a:ext uri="{FF2B5EF4-FFF2-40B4-BE49-F238E27FC236}">
                    <a16:creationId xmlns:a16="http://schemas.microsoft.com/office/drawing/2014/main" id="{D47A9767-27A0-4ADF-9A48-A442CD64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6" y="2225"/>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UFODIAMOND">
                <a:extLst>
                  <a:ext uri="{FF2B5EF4-FFF2-40B4-BE49-F238E27FC236}">
                    <a16:creationId xmlns:a16="http://schemas.microsoft.com/office/drawing/2014/main" id="{2FD4D475-E2E5-44E3-B6B6-36EC4C5E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UFODIAMOND">
                <a:extLst>
                  <a:ext uri="{FF2B5EF4-FFF2-40B4-BE49-F238E27FC236}">
                    <a16:creationId xmlns:a16="http://schemas.microsoft.com/office/drawing/2014/main" id="{D7CD33A0-E508-4C04-BA8C-10063023E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 y="2074"/>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UFODIAMOND">
                <a:extLst>
                  <a:ext uri="{FF2B5EF4-FFF2-40B4-BE49-F238E27FC236}">
                    <a16:creationId xmlns:a16="http://schemas.microsoft.com/office/drawing/2014/main" id="{E9D9D005-489F-4FFA-9FB4-8E7DA1A68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UFODIAMOND">
                <a:extLst>
                  <a:ext uri="{FF2B5EF4-FFF2-40B4-BE49-F238E27FC236}">
                    <a16:creationId xmlns:a16="http://schemas.microsoft.com/office/drawing/2014/main" id="{85F55535-3B78-4051-A907-B7FCBF05A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198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UFODIAMOND">
                <a:extLst>
                  <a:ext uri="{FF2B5EF4-FFF2-40B4-BE49-F238E27FC236}">
                    <a16:creationId xmlns:a16="http://schemas.microsoft.com/office/drawing/2014/main" id="{1D33716C-CCCB-461B-AB52-1F098DB42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 y="2227"/>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UFODIAMOND">
                <a:extLst>
                  <a:ext uri="{FF2B5EF4-FFF2-40B4-BE49-F238E27FC236}">
                    <a16:creationId xmlns:a16="http://schemas.microsoft.com/office/drawing/2014/main" id="{AC8108EE-AF7A-45DE-8300-C46860368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 y="2506"/>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descr="UFODIAMOND">
                <a:extLst>
                  <a:ext uri="{FF2B5EF4-FFF2-40B4-BE49-F238E27FC236}">
                    <a16:creationId xmlns:a16="http://schemas.microsoft.com/office/drawing/2014/main" id="{FD925895-D6FE-4F0C-A71A-CAADBAD3C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 y="1939"/>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9" name="Picture 22" descr="UFODIAMOND">
              <a:extLst>
                <a:ext uri="{FF2B5EF4-FFF2-40B4-BE49-F238E27FC236}">
                  <a16:creationId xmlns:a16="http://schemas.microsoft.com/office/drawing/2014/main" id="{4928FBF4-C428-44B9-9DFA-301653F79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2400"/>
              <a:ext cx="1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Text Box 24">
            <a:extLst>
              <a:ext uri="{FF2B5EF4-FFF2-40B4-BE49-F238E27FC236}">
                <a16:creationId xmlns:a16="http://schemas.microsoft.com/office/drawing/2014/main" id="{61C3621D-7B2A-4DE6-9C8B-F048DC0D4FC6}"/>
              </a:ext>
            </a:extLst>
          </p:cNvPr>
          <p:cNvSpPr txBox="1">
            <a:spLocks noChangeArrowheads="1"/>
          </p:cNvSpPr>
          <p:nvPr/>
        </p:nvSpPr>
        <p:spPr bwMode="auto">
          <a:xfrm>
            <a:off x="3379982" y="552709"/>
            <a:ext cx="621148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spcBef>
                <a:spcPts val="1800"/>
              </a:spcBef>
              <a:spcAft>
                <a:spcPct val="0"/>
              </a:spcAft>
            </a:pPr>
            <a:r>
              <a:rPr lang="en-US" altLang="zh-TW" sz="4000" b="1" dirty="0">
                <a:solidFill>
                  <a:srgbClr val="000000"/>
                </a:solidFill>
                <a:ea typeface="華康儷中黑" pitchFamily="49" charset="-128"/>
                <a:cs typeface="Arial" panose="020B0604020202020204" pitchFamily="34" charset="0"/>
              </a:rPr>
              <a:t>Master UFO Program</a:t>
            </a:r>
          </a:p>
          <a:p>
            <a:pPr algn="ctr" fontAlgn="base">
              <a:spcBef>
                <a:spcPts val="1800"/>
              </a:spcBef>
              <a:spcAft>
                <a:spcPct val="0"/>
              </a:spcAft>
            </a:pPr>
            <a:r>
              <a:rPr lang="zh-TW" altLang="en-US" sz="4000" b="1" dirty="0">
                <a:solidFill>
                  <a:srgbClr val="0070C0"/>
                </a:solidFill>
                <a:ea typeface="華康儷中黑" pitchFamily="49" charset="-128"/>
                <a:cs typeface="Arial" panose="020B0604020202020204" pitchFamily="34" charset="0"/>
              </a:rPr>
              <a:t>卓越超连锁计划</a:t>
            </a:r>
            <a:endParaRPr lang="en-US" altLang="zh-TW" sz="4000" b="1" dirty="0">
              <a:solidFill>
                <a:srgbClr val="0070C0"/>
              </a:solidFill>
              <a:ea typeface="華康儷中黑" pitchFamily="49" charset="-128"/>
              <a:cs typeface="Arial" panose="020B0604020202020204" pitchFamily="34" charset="0"/>
            </a:endParaRPr>
          </a:p>
        </p:txBody>
      </p:sp>
      <p:sp>
        <p:nvSpPr>
          <p:cNvPr id="12293" name="Text Box 25">
            <a:extLst>
              <a:ext uri="{FF2B5EF4-FFF2-40B4-BE49-F238E27FC236}">
                <a16:creationId xmlns:a16="http://schemas.microsoft.com/office/drawing/2014/main" id="{0D7BBCBB-44DD-4DC7-B0F6-FDC600D38455}"/>
              </a:ext>
            </a:extLst>
          </p:cNvPr>
          <p:cNvSpPr txBox="1">
            <a:spLocks noChangeArrowheads="1"/>
          </p:cNvSpPr>
          <p:nvPr/>
        </p:nvSpPr>
        <p:spPr bwMode="auto">
          <a:xfrm>
            <a:off x="3781614" y="5241578"/>
            <a:ext cx="5634759" cy="1200329"/>
          </a:xfrm>
          <a:prstGeom prst="rect">
            <a:avLst/>
          </a:prstGeom>
          <a:noFill/>
          <a:ln w="9525">
            <a:noFill/>
            <a:miter lim="800000"/>
            <a:headEnd/>
            <a:tailEnd/>
          </a:ln>
        </p:spPr>
        <p:txBody>
          <a:bodyPr wrap="square">
            <a:spAutoFit/>
          </a:bodyPr>
          <a:lstStyle/>
          <a:p>
            <a:pPr algn="ctr" fontAlgn="base">
              <a:spcBef>
                <a:spcPct val="0"/>
              </a:spcBef>
              <a:spcAft>
                <a:spcPct val="0"/>
              </a:spcAft>
              <a:defRPr/>
            </a:pPr>
            <a:r>
              <a:rPr kumimoji="1" lang="en-US" altLang="zh-TW" sz="3600" b="1" dirty="0">
                <a:solidFill>
                  <a:srgbClr val="000000"/>
                </a:solidFill>
                <a:effectLst>
                  <a:outerShdw blurRad="38100" dist="38100" dir="2700000" algn="tl">
                    <a:srgbClr val="000000">
                      <a:alpha val="43137"/>
                    </a:srgbClr>
                  </a:outerShdw>
                </a:effectLst>
                <a:latin typeface="Arial" charset="0"/>
                <a:ea typeface="華康儷中黑" pitchFamily="49" charset="-120"/>
                <a:cs typeface="Arial" charset="0"/>
              </a:rPr>
              <a:t>Success Path</a:t>
            </a:r>
          </a:p>
          <a:p>
            <a:pPr algn="ctr" fontAlgn="base">
              <a:spcBef>
                <a:spcPct val="0"/>
              </a:spcBef>
              <a:spcAft>
                <a:spcPct val="0"/>
              </a:spcAft>
              <a:defRPr/>
            </a:pPr>
            <a:r>
              <a:rPr kumimoji="1" lang="zh-TW" altLang="en-US" sz="3600" b="1" dirty="0">
                <a:solidFill>
                  <a:srgbClr val="000000"/>
                </a:solidFill>
                <a:effectLst>
                  <a:outerShdw blurRad="38100" dist="38100" dir="2700000" algn="tl">
                    <a:srgbClr val="000000">
                      <a:alpha val="43137"/>
                    </a:srgbClr>
                  </a:outerShdw>
                </a:effectLst>
                <a:latin typeface="Arial" charset="0"/>
                <a:ea typeface="華康儷中黑" pitchFamily="49" charset="-120"/>
                <a:cs typeface="Arial" charset="0"/>
              </a:rPr>
              <a:t>成功之道</a:t>
            </a:r>
            <a:endParaRPr kumimoji="1" lang="zh-TW" altLang="en-US" sz="3600" b="1" dirty="0">
              <a:solidFill>
                <a:srgbClr val="0070C0"/>
              </a:solidFill>
              <a:effectLst>
                <a:outerShdw blurRad="38100" dist="38100" dir="2700000" algn="tl">
                  <a:srgbClr val="000000">
                    <a:alpha val="43137"/>
                  </a:srgbClr>
                </a:outerShdw>
              </a:effectLst>
              <a:latin typeface="Arial" charset="0"/>
              <a:ea typeface="華康儷中黑" pitchFamily="49" charset="-120"/>
              <a:cs typeface="Arial" charset="0"/>
            </a:endParaRPr>
          </a:p>
        </p:txBody>
      </p:sp>
    </p:spTree>
    <p:extLst>
      <p:ext uri="{BB962C8B-B14F-4D97-AF65-F5344CB8AC3E}">
        <p14:creationId xmlns:p14="http://schemas.microsoft.com/office/powerpoint/2010/main" val="2938474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6323B-F83D-4738-9517-CB9619D6CB29}"/>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5CEDACD8-B3DE-445F-9D62-89455E5403CC}"/>
              </a:ext>
            </a:extLst>
          </p:cNvPr>
          <p:cNvSpPr>
            <a:spLocks noGrp="1"/>
          </p:cNvSpPr>
          <p:nvPr>
            <p:ph type="subTitle" idx="1"/>
          </p:nvPr>
        </p:nvSpPr>
        <p:spPr>
          <a:xfrm>
            <a:off x="1524000" y="3602038"/>
            <a:ext cx="9144000" cy="1655762"/>
          </a:xfrm>
        </p:spPr>
        <p:txBody>
          <a:bodyPr/>
          <a:lstStyle/>
          <a:p>
            <a:endParaRPr lang="en-US"/>
          </a:p>
        </p:txBody>
      </p:sp>
      <p:pic>
        <p:nvPicPr>
          <p:cNvPr id="1026" name="Picture 2" descr="Related image">
            <a:extLst>
              <a:ext uri="{FF2B5EF4-FFF2-40B4-BE49-F238E27FC236}">
                <a16:creationId xmlns:a16="http://schemas.microsoft.com/office/drawing/2014/main" id="{25DF3EFB-86DD-4EA4-96F2-0BA0E2074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6E268C-A318-435E-B0F4-C6B8FB0818DB}"/>
              </a:ext>
            </a:extLst>
          </p:cNvPr>
          <p:cNvSpPr txBox="1"/>
          <p:nvPr/>
        </p:nvSpPr>
        <p:spPr>
          <a:xfrm>
            <a:off x="1089498" y="3429000"/>
            <a:ext cx="9504484" cy="1446550"/>
          </a:xfrm>
          <a:prstGeom prst="rect">
            <a:avLst/>
          </a:prstGeom>
          <a:noFill/>
        </p:spPr>
        <p:txBody>
          <a:bodyPr wrap="square" rtlCol="0">
            <a:spAutoFit/>
          </a:bodyPr>
          <a:lstStyle/>
          <a:p>
            <a:pPr algn="ctr"/>
            <a:r>
              <a:rPr lang="en-US" sz="4400" b="1" dirty="0">
                <a:solidFill>
                  <a:srgbClr val="FF0000"/>
                </a:solidFill>
                <a:highlight>
                  <a:srgbClr val="FFFF00"/>
                </a:highlight>
              </a:rPr>
              <a:t>What is market America Culture?</a:t>
            </a:r>
          </a:p>
          <a:p>
            <a:pPr algn="ctr"/>
            <a:r>
              <a:rPr lang="en-US" altLang="zh-CN" sz="4400" b="1" dirty="0">
                <a:solidFill>
                  <a:srgbClr val="0070C0"/>
                </a:solidFill>
                <a:highlight>
                  <a:srgbClr val="FFFF00"/>
                </a:highlight>
              </a:rPr>
              <a:t>《</a:t>
            </a:r>
            <a:r>
              <a:rPr lang="en-US" sz="4400" b="1" dirty="0" err="1">
                <a:solidFill>
                  <a:srgbClr val="0070C0"/>
                </a:solidFill>
                <a:highlight>
                  <a:srgbClr val="FFFF00"/>
                </a:highlight>
              </a:rPr>
              <a:t>美安</a:t>
            </a:r>
            <a:r>
              <a:rPr lang="en-US" altLang="zh-CN" sz="4400" b="1" dirty="0">
                <a:solidFill>
                  <a:srgbClr val="0070C0"/>
                </a:solidFill>
                <a:highlight>
                  <a:srgbClr val="FFFF00"/>
                </a:highlight>
              </a:rPr>
              <a:t>》</a:t>
            </a:r>
            <a:r>
              <a:rPr lang="zh-CN" altLang="en-US" sz="4400" b="1" dirty="0">
                <a:solidFill>
                  <a:srgbClr val="0070C0"/>
                </a:solidFill>
                <a:highlight>
                  <a:srgbClr val="FFFF00"/>
                </a:highlight>
              </a:rPr>
              <a:t>的文化是什么？</a:t>
            </a:r>
            <a:endParaRPr lang="en-US" sz="4400" b="1" dirty="0">
              <a:solidFill>
                <a:srgbClr val="0070C0"/>
              </a:solidFill>
              <a:highlight>
                <a:srgbClr val="FFFF00"/>
              </a:highlight>
            </a:endParaRPr>
          </a:p>
        </p:txBody>
      </p:sp>
    </p:spTree>
    <p:extLst>
      <p:ext uri="{BB962C8B-B14F-4D97-AF65-F5344CB8AC3E}">
        <p14:creationId xmlns:p14="http://schemas.microsoft.com/office/powerpoint/2010/main" val="204296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C7464A-99C4-4C57-A899-7883719F6410}"/>
              </a:ext>
            </a:extLst>
          </p:cNvPr>
          <p:cNvSpPr>
            <a:spLocks noGrp="1"/>
          </p:cNvSpPr>
          <p:nvPr>
            <p:ph type="title"/>
          </p:nvPr>
        </p:nvSpPr>
        <p:spPr>
          <a:xfrm>
            <a:off x="838200" y="53840"/>
            <a:ext cx="10515600" cy="1325563"/>
          </a:xfrm>
        </p:spPr>
        <p:txBody>
          <a:bodyPr/>
          <a:lstStyle/>
          <a:p>
            <a:r>
              <a:rPr lang="en-SG" altLang="en-US" b="1" dirty="0"/>
              <a:t>The Essence of the UFO Program </a:t>
            </a:r>
            <a:r>
              <a:rPr lang="en-SG" altLang="en-US" b="1" dirty="0" err="1">
                <a:solidFill>
                  <a:srgbClr val="0070C0"/>
                </a:solidFill>
              </a:rPr>
              <a:t>卓越超连锁店主的本质</a:t>
            </a:r>
            <a:endParaRPr lang="en-US" altLang="en-US" b="1" dirty="0">
              <a:solidFill>
                <a:srgbClr val="0070C0"/>
              </a:solidFill>
            </a:endParaRPr>
          </a:p>
        </p:txBody>
      </p:sp>
      <p:sp>
        <p:nvSpPr>
          <p:cNvPr id="5" name="Content Placeholder 2">
            <a:extLst>
              <a:ext uri="{FF2B5EF4-FFF2-40B4-BE49-F238E27FC236}">
                <a16:creationId xmlns:a16="http://schemas.microsoft.com/office/drawing/2014/main" id="{B67F4E9F-DDD4-4861-B3E8-3FD03C5CBCE6}"/>
              </a:ext>
            </a:extLst>
          </p:cNvPr>
          <p:cNvSpPr>
            <a:spLocks noGrp="1"/>
          </p:cNvSpPr>
          <p:nvPr>
            <p:ph idx="1"/>
          </p:nvPr>
        </p:nvSpPr>
        <p:spPr>
          <a:xfrm>
            <a:off x="838200" y="1378152"/>
            <a:ext cx="10515600" cy="4351338"/>
          </a:xfrm>
        </p:spPr>
        <p:txBody>
          <a:bodyPr>
            <a:normAutofit fontScale="25000" lnSpcReduction="20000"/>
          </a:bodyPr>
          <a:lstStyle/>
          <a:p>
            <a:pPr algn="just">
              <a:lnSpc>
                <a:spcPct val="120000"/>
              </a:lnSpc>
              <a:buFont typeface="Wingdings 2" panose="05020102010507070707" pitchFamily="18" charset="2"/>
              <a:buNone/>
            </a:pPr>
            <a:r>
              <a:rPr lang="en-US" altLang="en-US" sz="8000" dirty="0">
                <a:latin typeface="Arial" panose="020B0604020202020204" pitchFamily="34" charset="0"/>
                <a:cs typeface="Arial" panose="020B0604020202020204" pitchFamily="34" charset="0"/>
              </a:rPr>
              <a:t>“</a:t>
            </a:r>
            <a:r>
              <a:rPr lang="en-US" altLang="en-US" sz="8000" i="1" dirty="0">
                <a:latin typeface="Arial" panose="020B0604020202020204" pitchFamily="34" charset="0"/>
                <a:cs typeface="Arial" panose="020B0604020202020204" pitchFamily="34" charset="0"/>
              </a:rPr>
              <a:t>Everyone is looking for the keys to success. When I was a Distributor, I didn't care what it took or how hard I had to work. I just wanted to know exactly what I had to do to be successful. I didn't want to learn by trial and error or work hard and not make it. I wanted to know if I did certain things, I would make it.</a:t>
            </a:r>
          </a:p>
          <a:p>
            <a:pPr algn="just">
              <a:lnSpc>
                <a:spcPct val="120000"/>
              </a:lnSpc>
              <a:buFont typeface="Wingdings 2" panose="05020102010507070707" pitchFamily="18" charset="2"/>
              <a:buNone/>
            </a:pPr>
            <a:r>
              <a:rPr lang="en-US" altLang="en-US" sz="8000" i="1" dirty="0">
                <a:latin typeface="Arial" panose="020B0604020202020204" pitchFamily="34" charset="0"/>
                <a:cs typeface="Arial" panose="020B0604020202020204" pitchFamily="34" charset="0"/>
              </a:rPr>
              <a:t>	The UFO program clearly defines what you must do to become an accomplished </a:t>
            </a:r>
            <a:r>
              <a:rPr lang="en-US" altLang="en-US" sz="8000" i="1" dirty="0" err="1">
                <a:latin typeface="Arial" panose="020B0604020202020204" pitchFamily="34" charset="0"/>
                <a:cs typeface="Arial" panose="020B0604020202020204" pitchFamily="34" charset="0"/>
              </a:rPr>
              <a:t>UnFranchise</a:t>
            </a:r>
            <a:r>
              <a:rPr lang="en-US" altLang="en-US" sz="8000" i="1" dirty="0">
                <a:latin typeface="Arial" panose="020B0604020202020204" pitchFamily="34" charset="0"/>
                <a:cs typeface="Arial" panose="020B0604020202020204" pitchFamily="34" charset="0"/>
              </a:rPr>
              <a:t> Owner — a true professional.”</a:t>
            </a:r>
          </a:p>
          <a:p>
            <a:pPr>
              <a:lnSpc>
                <a:spcPct val="120000"/>
              </a:lnSpc>
              <a:buFont typeface="Wingdings 2" panose="05020102010507070707" pitchFamily="18" charset="2"/>
              <a:buNone/>
            </a:pPr>
            <a:endParaRPr lang="en-SG" altLang="en-US" sz="8000" dirty="0">
              <a:latin typeface="Arial" panose="020B0604020202020204" pitchFamily="34" charset="0"/>
              <a:cs typeface="Arial" panose="020B0604020202020204" pitchFamily="34" charset="0"/>
            </a:endParaRPr>
          </a:p>
          <a:p>
            <a:pPr>
              <a:lnSpc>
                <a:spcPct val="120000"/>
              </a:lnSpc>
              <a:buFont typeface="Wingdings 2" panose="05020102010507070707" pitchFamily="18" charset="2"/>
              <a:buNone/>
            </a:pPr>
            <a:r>
              <a:rPr lang="zh-CN" altLang="en-US" sz="7200" dirty="0">
                <a:solidFill>
                  <a:srgbClr val="0070C0"/>
                </a:solidFill>
                <a:latin typeface="Arial" panose="020B0604020202020204" pitchFamily="34" charset="0"/>
                <a:cs typeface="Arial" panose="020B0604020202020204" pitchFamily="34" charset="0"/>
              </a:rPr>
              <a:t>“每个人都在找一把成功的钥匙。当我还是一位新店主时，我不管我到底需要用多少的努力活其它的方法，我只想知道怎样去做，我才能成功！我不想浪费时间很努力的做，最终才发现是做错了，因为机会只有一次；所以，我希望我可以跟着一个对的系统，重复的做就能成功，这是我想要的结果。”</a:t>
            </a:r>
            <a:endParaRPr lang="en-SG" altLang="zh-CN" sz="7200" dirty="0">
              <a:solidFill>
                <a:srgbClr val="0070C0"/>
              </a:solidFill>
              <a:latin typeface="Arial" panose="020B0604020202020204" pitchFamily="34" charset="0"/>
              <a:cs typeface="Arial" panose="020B0604020202020204" pitchFamily="34" charset="0"/>
            </a:endParaRPr>
          </a:p>
          <a:p>
            <a:pPr>
              <a:lnSpc>
                <a:spcPct val="120000"/>
              </a:lnSpc>
              <a:buFont typeface="Wingdings 2" panose="05020102010507070707" pitchFamily="18" charset="2"/>
              <a:buNone/>
            </a:pPr>
            <a:endParaRPr lang="en-SG" altLang="en-US" sz="7200" dirty="0">
              <a:solidFill>
                <a:srgbClr val="0070C0"/>
              </a:solidFill>
              <a:latin typeface="Arial" panose="020B0604020202020204" pitchFamily="34" charset="0"/>
              <a:cs typeface="Arial" panose="020B0604020202020204" pitchFamily="34" charset="0"/>
            </a:endParaRPr>
          </a:p>
          <a:p>
            <a:pPr>
              <a:lnSpc>
                <a:spcPct val="120000"/>
              </a:lnSpc>
              <a:buFont typeface="Wingdings 2" panose="05020102010507070707" pitchFamily="18" charset="2"/>
              <a:buNone/>
            </a:pPr>
            <a:r>
              <a:rPr lang="en-SG" altLang="en-US" sz="7200" dirty="0" err="1">
                <a:solidFill>
                  <a:srgbClr val="0070C0"/>
                </a:solidFill>
                <a:latin typeface="Arial" panose="020B0604020202020204" pitchFamily="34" charset="0"/>
                <a:cs typeface="Arial" panose="020B0604020202020204" pitchFamily="34" charset="0"/>
              </a:rPr>
              <a:t>这一个专业的计划就是细说着一位成功超连锁店主该实行的步伐</a:t>
            </a:r>
            <a:r>
              <a:rPr lang="zh-CN" altLang="en-US" sz="7200" dirty="0">
                <a:solidFill>
                  <a:srgbClr val="0070C0"/>
                </a:solidFill>
                <a:latin typeface="Arial" panose="020B0604020202020204" pitchFamily="34" charset="0"/>
                <a:cs typeface="Arial" panose="020B0604020202020204" pitchFamily="34" charset="0"/>
              </a:rPr>
              <a:t>，跟着走的话，就一定会成功。</a:t>
            </a:r>
            <a:endParaRPr lang="en-SG" altLang="en-US" sz="7200" dirty="0">
              <a:solidFill>
                <a:srgbClr val="0070C0"/>
              </a:solidFill>
              <a:latin typeface="Arial" panose="020B0604020202020204" pitchFamily="34" charset="0"/>
              <a:cs typeface="Arial" panose="020B0604020202020204" pitchFamily="34" charset="0"/>
            </a:endParaRPr>
          </a:p>
          <a:p>
            <a:pPr>
              <a:buFont typeface="Wingdings 2" panose="05020102010507070707" pitchFamily="18" charset="2"/>
              <a:buNone/>
            </a:pPr>
            <a:r>
              <a:rPr lang="en-SG" altLang="en-US" sz="4900" dirty="0">
                <a:latin typeface="Arial" panose="020B0604020202020204" pitchFamily="34" charset="0"/>
                <a:cs typeface="Arial" panose="020B0604020202020204" pitchFamily="34" charset="0"/>
              </a:rPr>
              <a:t>					   									</a:t>
            </a:r>
          </a:p>
          <a:p>
            <a:pPr>
              <a:buFont typeface="Wingdings 2" panose="05020102010507070707" pitchFamily="18" charset="2"/>
              <a:buNone/>
            </a:pPr>
            <a:r>
              <a:rPr lang="en-SG" altLang="en-US" sz="5600" b="1" dirty="0">
                <a:latin typeface="Arial" panose="020B0604020202020204" pitchFamily="34" charset="0"/>
                <a:cs typeface="Arial" panose="020B0604020202020204" pitchFamily="34" charset="0"/>
              </a:rPr>
              <a:t>													JR </a:t>
            </a:r>
            <a:r>
              <a:rPr lang="en-US" altLang="en-US" sz="5600" b="1" dirty="0"/>
              <a:t>Ridinger</a:t>
            </a:r>
            <a:br>
              <a:rPr lang="en-US" altLang="en-US" sz="5600" b="1" dirty="0"/>
            </a:br>
            <a:r>
              <a:rPr lang="en-US" altLang="en-US" sz="5600" b="1" dirty="0"/>
              <a:t>				   								President and CEO</a:t>
            </a:r>
          </a:p>
          <a:p>
            <a:pPr>
              <a:buFont typeface="Wingdings 2" panose="05020102010507070707" pitchFamily="18" charset="2"/>
              <a:buNone/>
            </a:pPr>
            <a:r>
              <a:rPr lang="en-US" altLang="en-US" sz="5600" b="1" dirty="0"/>
              <a:t>													</a:t>
            </a:r>
            <a:r>
              <a:rPr lang="en-US" altLang="en-US" sz="5600" b="1" dirty="0">
                <a:solidFill>
                  <a:srgbClr val="0070C0"/>
                </a:solidFill>
              </a:rPr>
              <a:t>JR</a:t>
            </a:r>
            <a:r>
              <a:rPr lang="zh-CN" altLang="en-US" sz="5600" b="1" dirty="0">
                <a:solidFill>
                  <a:srgbClr val="0070C0"/>
                </a:solidFill>
              </a:rPr>
              <a:t> 莱丁格</a:t>
            </a:r>
            <a:endParaRPr lang="en-SG" altLang="zh-CN" sz="5600" b="1" dirty="0">
              <a:solidFill>
                <a:srgbClr val="0070C0"/>
              </a:solidFill>
            </a:endParaRPr>
          </a:p>
          <a:p>
            <a:pPr>
              <a:buFont typeface="Wingdings 2" panose="05020102010507070707" pitchFamily="18" charset="2"/>
              <a:buNone/>
            </a:pPr>
            <a:r>
              <a:rPr lang="en-SG" altLang="en-US" sz="5600" b="1" dirty="0">
                <a:solidFill>
                  <a:srgbClr val="0070C0"/>
                </a:solidFill>
              </a:rPr>
              <a:t>													</a:t>
            </a:r>
            <a:r>
              <a:rPr lang="en-SG" altLang="en-US" sz="5600" b="1" dirty="0" err="1">
                <a:solidFill>
                  <a:srgbClr val="0070C0"/>
                </a:solidFill>
              </a:rPr>
              <a:t>公司创办人及执行总裁</a:t>
            </a:r>
            <a:endParaRPr lang="en-US" altLang="en-US" sz="5600" b="1" dirty="0">
              <a:solidFill>
                <a:srgbClr val="0070C0"/>
              </a:solidFill>
            </a:endParaRPr>
          </a:p>
          <a:p>
            <a:pPr>
              <a:buFont typeface="Wingdings 2" panose="05020102010507070707" pitchFamily="18" charset="2"/>
              <a:buNone/>
            </a:pPr>
            <a:br>
              <a:rPr lang="en-US" altLang="en-US" sz="2000" dirty="0"/>
            </a:b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4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1000"/>
                                        <p:tgtEl>
                                          <p:spTgt spid="5">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amond(in)">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amond(in)">
                                      <p:cBhvr>
                                        <p:cTn id="20" dur="1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amond(in)">
                                      <p:cBhvr>
                                        <p:cTn id="25" dur="1000"/>
                                        <p:tgtEl>
                                          <p:spTgt spid="5">
                                            <p:txEl>
                                              <p:pRg st="5" end="5"/>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amond(in)">
                                      <p:cBhvr>
                                        <p:cTn id="28" dur="1000"/>
                                        <p:tgtEl>
                                          <p:spTgt spid="5">
                                            <p:txEl>
                                              <p:pRg st="6" end="6"/>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amond(in)">
                                      <p:cBhvr>
                                        <p:cTn id="31" dur="10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diamond(in)">
                                      <p:cBhvr>
                                        <p:cTn id="36" dur="1000"/>
                                        <p:tgtEl>
                                          <p:spTgt spid="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diamond(in)">
                                      <p:cBhvr>
                                        <p:cTn id="41"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6235" y="2235463"/>
            <a:ext cx="2212780" cy="994172"/>
          </a:xfrm>
        </p:spPr>
        <p:txBody>
          <a:bodyPr>
            <a:noAutofit/>
          </a:bodyPr>
          <a:lstStyle/>
          <a:p>
            <a:pPr algn="ctr"/>
            <a:r>
              <a:rPr lang="en-US" sz="3200" b="1" dirty="0">
                <a:solidFill>
                  <a:srgbClr val="FF0000"/>
                </a:solidFill>
              </a:rPr>
              <a:t>3 </a:t>
            </a:r>
            <a:r>
              <a:rPr lang="en-US" sz="3200" b="1" dirty="0" err="1">
                <a:solidFill>
                  <a:srgbClr val="FF0000"/>
                </a:solidFill>
              </a:rPr>
              <a:t>mths</a:t>
            </a:r>
            <a:br>
              <a:rPr lang="en-US" sz="3200" b="1" dirty="0">
                <a:solidFill>
                  <a:srgbClr val="FF0000"/>
                </a:solidFill>
              </a:rPr>
            </a:br>
            <a:r>
              <a:rPr lang="en-US" sz="3200" b="1" dirty="0">
                <a:solidFill>
                  <a:srgbClr val="FF0000"/>
                </a:solidFill>
              </a:rPr>
              <a:t>SYSTEM</a:t>
            </a:r>
            <a:br>
              <a:rPr lang="en-US" sz="3200" b="1" dirty="0">
                <a:solidFill>
                  <a:srgbClr val="FF0000"/>
                </a:solidFill>
              </a:rPr>
            </a:br>
            <a:r>
              <a:rPr lang="en-US" sz="2400" b="1" dirty="0" err="1">
                <a:solidFill>
                  <a:srgbClr val="FF0000"/>
                </a:solidFill>
              </a:rPr>
              <a:t>三个月的系统</a:t>
            </a:r>
            <a:endParaRPr lang="en-US" sz="2400" b="1" dirty="0">
              <a:solidFill>
                <a:srgbClr val="FF0000"/>
              </a:solidFill>
            </a:endParaRPr>
          </a:p>
        </p:txBody>
      </p:sp>
      <p:sp>
        <p:nvSpPr>
          <p:cNvPr id="5" name="TextBox 4"/>
          <p:cNvSpPr txBox="1"/>
          <p:nvPr/>
        </p:nvSpPr>
        <p:spPr>
          <a:xfrm>
            <a:off x="146991" y="4929466"/>
            <a:ext cx="2761384" cy="738664"/>
          </a:xfrm>
          <a:prstGeom prst="rect">
            <a:avLst/>
          </a:prstGeom>
          <a:solidFill>
            <a:schemeClr val="tx1"/>
          </a:solid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Lets Get S</a:t>
            </a:r>
            <a:r>
              <a:rPr kumimoji="0" lang="en-US" sz="2100" b="0" i="0" u="none" strike="noStrike" kern="0" cap="none" spc="0" normalizeH="0" baseline="0" noProof="0" dirty="0" err="1">
                <a:ln>
                  <a:noFill/>
                </a:ln>
                <a:solidFill>
                  <a:prstClr val="white"/>
                </a:solidFill>
                <a:effectLst/>
                <a:uLnTx/>
                <a:uFillTx/>
                <a:latin typeface="Calibri" panose="020F0502020204030204"/>
                <a:ea typeface="+mn-ea"/>
                <a:cs typeface="+mn-cs"/>
              </a:rPr>
              <a:t>tarted</a:t>
            </a:r>
            <a:r>
              <a:rPr kumimoji="0" lang="en-US" sz="2100" b="0" i="0" u="none" strike="noStrike" kern="0" cap="none" spc="0" normalizeH="0" baseline="0" noProof="0" dirty="0">
                <a:ln>
                  <a:noFill/>
                </a:ln>
                <a:solidFill>
                  <a:prstClr val="white"/>
                </a:solidFill>
                <a:effectLst/>
                <a:uLnTx/>
                <a:uFillTx/>
                <a:latin typeface="Calibri" panose="020F0502020204030204"/>
                <a:ea typeface="+mn-ea"/>
                <a:cs typeface="+mn-cs"/>
              </a:rPr>
              <a:t> Right</a:t>
            </a:r>
            <a:endParaRPr kumimoji="0" lang="en-US" sz="21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err="1">
                <a:ln>
                  <a:noFill/>
                </a:ln>
                <a:solidFill>
                  <a:schemeClr val="bg1"/>
                </a:solidFill>
                <a:effectLst/>
                <a:uLnTx/>
                <a:uFillTx/>
                <a:latin typeface="Calibri" panose="020F0502020204030204"/>
                <a:ea typeface="+mn-ea"/>
                <a:cs typeface="+mn-cs"/>
              </a:rPr>
              <a:t>让我们开始吧</a:t>
            </a:r>
            <a:endParaRPr kumimoji="0" lang="en-US" sz="21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p:cNvSpPr txBox="1"/>
          <p:nvPr/>
        </p:nvSpPr>
        <p:spPr>
          <a:xfrm>
            <a:off x="4591455" y="5011449"/>
            <a:ext cx="2256817" cy="900246"/>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FFC000"/>
                </a:solidFill>
                <a:effectLst/>
                <a:uLnTx/>
                <a:uFillTx/>
                <a:latin typeface="Calibri" panose="020F0502020204030204"/>
                <a:ea typeface="+mn-ea"/>
                <a:cs typeface="+mn-cs"/>
              </a:rPr>
              <a:t>SAMM</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kern="0" dirty="0" err="1">
                <a:solidFill>
                  <a:srgbClr val="FFC000"/>
                </a:solidFill>
                <a:latin typeface="Calibri" panose="020F0502020204030204"/>
              </a:rPr>
              <a:t>购物年金卓越成员</a:t>
            </a:r>
            <a:endParaRPr kumimoji="0" lang="en-US" b="0" i="0" u="none" strike="noStrike" kern="0" cap="none" spc="0" normalizeH="0" baseline="0" noProof="0" dirty="0">
              <a:ln>
                <a:noFill/>
              </a:ln>
              <a:solidFill>
                <a:srgbClr val="FFC000"/>
              </a:solidFill>
              <a:effectLst/>
              <a:uLnTx/>
              <a:uFillTx/>
              <a:latin typeface="Calibri" panose="020F0502020204030204"/>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ight Arrow 6"/>
          <p:cNvSpPr/>
          <p:nvPr/>
        </p:nvSpPr>
        <p:spPr>
          <a:xfrm>
            <a:off x="2309999" y="3429000"/>
            <a:ext cx="1667436" cy="942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8" name="Picture 12"/>
          <p:cNvPicPr>
            <a:picLocks noChangeAspect="1" noChangeArrowheads="1"/>
          </p:cNvPicPr>
          <p:nvPr/>
        </p:nvPicPr>
        <p:blipFill>
          <a:blip r:embed="rId2" cstate="print"/>
          <a:srcRect/>
          <a:stretch>
            <a:fillRect/>
          </a:stretch>
        </p:blipFill>
        <p:spPr bwMode="auto">
          <a:xfrm>
            <a:off x="405871" y="1277596"/>
            <a:ext cx="1667436" cy="3429259"/>
          </a:xfrm>
          <a:prstGeom prst="rect">
            <a:avLst/>
          </a:prstGeom>
          <a:noFill/>
          <a:ln w="9525">
            <a:solidFill>
              <a:schemeClr val="accent1"/>
            </a:solidFill>
            <a:miter lim="800000"/>
            <a:headEnd/>
            <a:tailEnd/>
          </a:ln>
          <a:effectLst>
            <a:prstShdw prst="shdw13" dist="53882" dir="13500000">
              <a:srgbClr val="003366">
                <a:alpha val="50000"/>
              </a:srgbClr>
            </a:prst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179" y="1165585"/>
            <a:ext cx="1667435" cy="1069878"/>
          </a:xfrm>
          <a:prstGeom prst="rect">
            <a:avLst/>
          </a:prstGeom>
        </p:spPr>
      </p:pic>
      <p:pic>
        <p:nvPicPr>
          <p:cNvPr id="3074" name="Picture 2" descr="http://blog.marketamerica.com/wp-content/uploads/2014/11/SA-Bonus-Pool-620x3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410" y="3514018"/>
            <a:ext cx="2587753" cy="12872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26C186-BCBC-43A4-B889-E55386B13621}"/>
              </a:ext>
            </a:extLst>
          </p:cNvPr>
          <p:cNvSpPr txBox="1"/>
          <p:nvPr/>
        </p:nvSpPr>
        <p:spPr>
          <a:xfrm>
            <a:off x="4789040" y="2576727"/>
            <a:ext cx="1835970" cy="692497"/>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FFC000"/>
                </a:solidFill>
                <a:effectLst/>
                <a:uLnTx/>
                <a:uFillTx/>
                <a:latin typeface="Calibri" panose="020F0502020204030204"/>
                <a:ea typeface="+mn-ea"/>
                <a:cs typeface="+mn-cs"/>
              </a:rPr>
              <a:t>Master UFO</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kern="0" dirty="0" err="1">
                <a:solidFill>
                  <a:srgbClr val="FFC000"/>
                </a:solidFill>
                <a:latin typeface="Calibri" panose="020F0502020204030204"/>
              </a:rPr>
              <a:t>卓越超连锁店主</a:t>
            </a:r>
            <a:endParaRPr kumimoji="0" lang="en-US" b="0" i="0" u="none" strike="noStrike" kern="0" cap="none" spc="0" normalizeH="0" baseline="0" noProof="0" dirty="0">
              <a:ln>
                <a:noFill/>
              </a:ln>
              <a:solidFill>
                <a:srgbClr val="FFC000"/>
              </a:solidFill>
              <a:effectLst/>
              <a:uLnTx/>
              <a:uFillTx/>
              <a:latin typeface="Calibri" panose="020F0502020204030204"/>
            </a:endParaRPr>
          </a:p>
        </p:txBody>
      </p:sp>
      <p:sp>
        <p:nvSpPr>
          <p:cNvPr id="11" name="Title 1">
            <a:extLst>
              <a:ext uri="{FF2B5EF4-FFF2-40B4-BE49-F238E27FC236}">
                <a16:creationId xmlns:a16="http://schemas.microsoft.com/office/drawing/2014/main" id="{3785EF74-310F-402A-8C9C-0E060F16F3FE}"/>
              </a:ext>
            </a:extLst>
          </p:cNvPr>
          <p:cNvSpPr txBox="1">
            <a:spLocks/>
          </p:cNvSpPr>
          <p:nvPr/>
        </p:nvSpPr>
        <p:spPr>
          <a:xfrm>
            <a:off x="6678539" y="2032136"/>
            <a:ext cx="3024680" cy="994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FF0000"/>
                </a:solidFill>
              </a:rPr>
              <a:t>6 </a:t>
            </a:r>
            <a:r>
              <a:rPr lang="en-US" sz="3200" b="1" dirty="0" err="1">
                <a:solidFill>
                  <a:srgbClr val="FF0000"/>
                </a:solidFill>
              </a:rPr>
              <a:t>mths</a:t>
            </a:r>
            <a:br>
              <a:rPr lang="en-US" sz="3200" b="1" dirty="0">
                <a:solidFill>
                  <a:srgbClr val="FF0000"/>
                </a:solidFill>
              </a:rPr>
            </a:br>
            <a:r>
              <a:rPr lang="en-US" sz="3200" b="1" dirty="0">
                <a:solidFill>
                  <a:srgbClr val="FF0000"/>
                </a:solidFill>
              </a:rPr>
              <a:t>SYSTEM</a:t>
            </a:r>
          </a:p>
          <a:p>
            <a:pPr algn="ctr"/>
            <a:r>
              <a:rPr lang="en-US" sz="2400" b="1" dirty="0" err="1">
                <a:solidFill>
                  <a:srgbClr val="FF0000"/>
                </a:solidFill>
              </a:rPr>
              <a:t>六个月的系统</a:t>
            </a:r>
            <a:endParaRPr lang="en-US" sz="2400" b="1" dirty="0">
              <a:solidFill>
                <a:srgbClr val="FF0000"/>
              </a:solidFill>
            </a:endParaRPr>
          </a:p>
        </p:txBody>
      </p:sp>
      <p:sp>
        <p:nvSpPr>
          <p:cNvPr id="12" name="Right Arrow 6">
            <a:extLst>
              <a:ext uri="{FF2B5EF4-FFF2-40B4-BE49-F238E27FC236}">
                <a16:creationId xmlns:a16="http://schemas.microsoft.com/office/drawing/2014/main" id="{BFB2779E-6696-433C-8F3A-0853814EC95F}"/>
              </a:ext>
            </a:extLst>
          </p:cNvPr>
          <p:cNvSpPr/>
          <p:nvPr/>
        </p:nvSpPr>
        <p:spPr>
          <a:xfrm>
            <a:off x="7453138" y="3513395"/>
            <a:ext cx="1667436" cy="9423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231C88D-F051-48E6-AD12-0FB1A75E5A13}"/>
              </a:ext>
            </a:extLst>
          </p:cNvPr>
          <p:cNvSpPr txBox="1"/>
          <p:nvPr/>
        </p:nvSpPr>
        <p:spPr>
          <a:xfrm>
            <a:off x="9761770" y="870683"/>
            <a:ext cx="1737011" cy="2354491"/>
          </a:xfrm>
          <a:prstGeom prst="rect">
            <a:avLst/>
          </a:prstGeom>
          <a:no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kern="0" dirty="0">
                <a:solidFill>
                  <a:srgbClr val="FFC000"/>
                </a:solidFill>
                <a:latin typeface="Calibri" panose="020F0502020204030204"/>
              </a:rPr>
              <a:t>W</a:t>
            </a:r>
            <a:r>
              <a:rPr lang="en-US" sz="2100" kern="0" noProof="0" dirty="0" err="1">
                <a:solidFill>
                  <a:srgbClr val="FFC000"/>
                </a:solidFill>
                <a:latin typeface="Calibri" panose="020F0502020204030204"/>
              </a:rPr>
              <a:t>orld</a:t>
            </a:r>
            <a:r>
              <a:rPr lang="en-US" sz="2100" kern="0" noProof="0" dirty="0">
                <a:solidFill>
                  <a:srgbClr val="FFC000"/>
                </a:solidFill>
                <a:latin typeface="Calibri" panose="020F0502020204030204"/>
              </a:rPr>
              <a:t> Conference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kern="0" dirty="0" err="1">
                <a:solidFill>
                  <a:srgbClr val="FFC000"/>
                </a:solidFill>
                <a:latin typeface="Calibri" panose="020F0502020204030204"/>
              </a:rPr>
              <a:t>世界大会</a:t>
            </a:r>
            <a:endParaRPr lang="en-US" sz="2100" kern="0" noProof="0" dirty="0">
              <a:solidFill>
                <a:srgbClr val="FFC000"/>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dirty="0">
                <a:ln>
                  <a:noFill/>
                </a:ln>
                <a:solidFill>
                  <a:srgbClr val="FFC000"/>
                </a:solidFill>
                <a:effectLst/>
                <a:uLnTx/>
                <a:uFillTx/>
                <a:latin typeface="Calibri" panose="020F0502020204030204"/>
                <a:ea typeface="+mn-ea"/>
                <a:cs typeface="+mn-cs"/>
              </a:rPr>
              <a:t>&amp; International Convention</a:t>
            </a:r>
            <a:r>
              <a:rPr kumimoji="0" lang="zh-CN" altLang="en-US" sz="2100" b="0" i="0" u="none" strike="noStrike" kern="0" cap="none" spc="0" normalizeH="0" baseline="0" dirty="0">
                <a:ln>
                  <a:noFill/>
                </a:ln>
                <a:solidFill>
                  <a:srgbClr val="FFC000"/>
                </a:solidFill>
                <a:effectLst/>
                <a:uLnTx/>
                <a:uFillTx/>
                <a:latin typeface="Calibri" panose="020F0502020204030204"/>
                <a:ea typeface="+mn-ea"/>
                <a:cs typeface="+mn-cs"/>
              </a:rPr>
              <a:t>、</a:t>
            </a:r>
            <a:endParaRPr kumimoji="0" lang="en-SG" altLang="zh-CN" sz="2100" b="0" i="0" u="none" strike="noStrike" kern="0" cap="none" spc="0" normalizeH="0" baseline="0" dirty="0">
              <a:ln>
                <a:noFill/>
              </a:ln>
              <a:solidFill>
                <a:srgbClr val="FFC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100" kern="0" noProof="0" dirty="0">
                <a:solidFill>
                  <a:srgbClr val="FFC000"/>
                </a:solidFill>
                <a:latin typeface="Calibri" panose="020F0502020204030204"/>
              </a:rPr>
              <a:t>国际年会</a:t>
            </a:r>
            <a:endParaRPr kumimoji="0" lang="en-US" sz="21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4" name="AutoShape 2" descr="Image result for market america convention">
            <a:extLst>
              <a:ext uri="{FF2B5EF4-FFF2-40B4-BE49-F238E27FC236}">
                <a16:creationId xmlns:a16="http://schemas.microsoft.com/office/drawing/2014/main" id="{730527A7-BDD1-4E15-BC58-CF79885676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cdn.worldredeye.com/wp-content/uploads/2018/02/06/3-img48-2-732x488.jpg">
            <a:extLst>
              <a:ext uri="{FF2B5EF4-FFF2-40B4-BE49-F238E27FC236}">
                <a16:creationId xmlns:a16="http://schemas.microsoft.com/office/drawing/2014/main" id="{C3B9E1E2-4DC0-49C8-997F-918724F389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9198" y="3326463"/>
            <a:ext cx="2649857" cy="19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 calcmode="lin" valueType="num">
                                      <p:cBhvr additive="base">
                                        <p:cTn id="38" dur="500" fill="hold"/>
                                        <p:tgtEl>
                                          <p:spTgt spid="3074"/>
                                        </p:tgtEl>
                                        <p:attrNameLst>
                                          <p:attrName>ppt_x</p:attrName>
                                        </p:attrNameLst>
                                      </p:cBhvr>
                                      <p:tavLst>
                                        <p:tav tm="0">
                                          <p:val>
                                            <p:strVal val="#ppt_x"/>
                                          </p:val>
                                        </p:tav>
                                        <p:tav tm="100000">
                                          <p:val>
                                            <p:strVal val="#ppt_x"/>
                                          </p:val>
                                        </p:tav>
                                      </p:tavLst>
                                    </p:anim>
                                    <p:anim calcmode="lin" valueType="num">
                                      <p:cBhvr additive="base">
                                        <p:cTn id="3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10" grpId="0"/>
      <p:bldP spid="11"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A9234D-1BDF-47C2-B5E9-A3B95DEB398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defTabSz="914400"/>
            <a:r>
              <a:rPr lang="en-US" sz="2900" kern="1200">
                <a:solidFill>
                  <a:srgbClr val="FFFFFF"/>
                </a:solidFill>
                <a:latin typeface="+mj-lt"/>
                <a:ea typeface="+mj-ea"/>
                <a:cs typeface="+mj-cs"/>
              </a:rPr>
              <a:t>Where to locate it: unFranchise.com</a:t>
            </a:r>
            <a:br>
              <a:rPr lang="en-US" sz="2900" kern="1200">
                <a:solidFill>
                  <a:srgbClr val="FFFFFF"/>
                </a:solidFill>
                <a:latin typeface="+mj-lt"/>
                <a:ea typeface="+mj-ea"/>
                <a:cs typeface="+mj-cs"/>
              </a:rPr>
            </a:br>
            <a:br>
              <a:rPr lang="en-US" sz="2900" kern="1200">
                <a:solidFill>
                  <a:srgbClr val="FFFFFF"/>
                </a:solidFill>
                <a:latin typeface="+mj-lt"/>
                <a:ea typeface="+mj-ea"/>
                <a:cs typeface="+mj-cs"/>
              </a:rPr>
            </a:br>
            <a:r>
              <a:rPr lang="en-US" sz="2900" kern="1200">
                <a:solidFill>
                  <a:srgbClr val="FFFFFF"/>
                </a:solidFill>
                <a:latin typeface="+mj-lt"/>
                <a:ea typeface="+mj-ea"/>
                <a:cs typeface="+mj-cs"/>
              </a:rPr>
              <a:t>那里可以找到卓越超连锁店主计划</a:t>
            </a:r>
            <a:r>
              <a:rPr lang="zh-CN" altLang="en-US" sz="2900" kern="1200">
                <a:solidFill>
                  <a:srgbClr val="FFFFFF"/>
                </a:solidFill>
                <a:latin typeface="+mj-lt"/>
                <a:ea typeface="+mj-ea"/>
                <a:cs typeface="+mj-cs"/>
              </a:rPr>
              <a:t>？</a:t>
            </a:r>
            <a:endParaRPr lang="en-US" sz="2900" kern="1200">
              <a:solidFill>
                <a:srgbClr val="FFFFFF"/>
              </a:solidFill>
              <a:latin typeface="+mj-lt"/>
              <a:ea typeface="+mj-ea"/>
              <a:cs typeface="+mj-cs"/>
            </a:endParaRPr>
          </a:p>
        </p:txBody>
      </p:sp>
    </p:spTree>
    <p:extLst>
      <p:ext uri="{BB962C8B-B14F-4D97-AF65-F5344CB8AC3E}">
        <p14:creationId xmlns:p14="http://schemas.microsoft.com/office/powerpoint/2010/main" val="600368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3&quot;/&gt;&lt;/TableIndex&gt;&lt;/ShapeTextInfo&gt;"/>
  <p:tag name="PRESENTER_SHAPEINFO" val="&lt;ThreeDShapeInfo&gt;&lt;uuid val=&quot;{F9AB990F-6E88-4EE4-8877-3E4B517B73B5}&quot;/&gt;&lt;isInvalidForFieldText val=&quot;0&quot;/&gt;&lt;Image&gt;&lt;filename val=&quot;C:\Users\video\AppData\Local\Temp\PR\data\asimages\{F9AB990F-6E88-4EE4-8877-3E4B517B73B5}_29.png&quot;/&gt;&lt;left val=&quot;432&quot;/&gt;&lt;top val=&quot;76&quot;/&gt;&lt;width val=&quot;283&quot;/&gt;&lt;height val=&quot;7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3&quot;/&gt;&lt;/TableIndex&gt;&lt;/ShapeTextInfo&gt;"/>
  <p:tag name="PRESENTER_SHAPEINFO" val="&lt;ThreeDShapeInfo&gt;&lt;uuid val=&quot;{F9AB990F-6E88-4EE4-8877-3E4B517B73B5}&quot;/&gt;&lt;isInvalidForFieldText val=&quot;0&quot;/&gt;&lt;Image&gt;&lt;filename val=&quot;C:\Users\video\AppData\Local\Temp\PR\data\asimages\{F9AB990F-6E88-4EE4-8877-3E4B517B73B5}_29.png&quot;/&gt;&lt;left val=&quot;432&quot;/&gt;&lt;top val=&quot;76&quot;/&gt;&lt;width val=&quot;283&quot;/&gt;&lt;height val=&quot;7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36&quot;/&gt;&lt;/TableIndex&gt;&lt;/ShapeTextInfo&gt;"/>
  <p:tag name="PRESENTER_SHAPEINFO" val="&lt;ThreeDShapeInfo&gt;&lt;uuid val=&quot;{BDF973C2-D1F0-4CF2-8FE6-63334BB5437E}&quot;/&gt;&lt;isInvalidForFieldText val=&quot;0&quot;/&gt;&lt;Image&gt;&lt;filename val=&quot;C:\Users\video\AppData\Local\Temp\PR\data\asimages\{BDF973C2-D1F0-4CF2-8FE6-63334BB5437E}_29.png&quot;/&gt;&lt;left val=&quot;0&quot;/&gt;&lt;top val=&quot;471&quot;/&gt;&lt;width val=&quot;721&quot;/&gt;&lt;height val=&quot;7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1753</Words>
  <Application>Microsoft Macintosh PowerPoint</Application>
  <PresentationFormat>Widescreen</PresentationFormat>
  <Paragraphs>210</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 Unicode MS</vt:lpstr>
      <vt:lpstr>Microsoft JhengHei</vt:lpstr>
      <vt:lpstr>PMingLiU</vt:lpstr>
      <vt:lpstr>Arial</vt:lpstr>
      <vt:lpstr>Calibri</vt:lpstr>
      <vt:lpstr>Calibri Light</vt:lpstr>
      <vt:lpstr>Wingdings 2</vt:lpstr>
      <vt:lpstr>Office Theme</vt:lpstr>
      <vt:lpstr>1_Office Theme</vt:lpstr>
      <vt:lpstr>PowerPoint Presentation</vt:lpstr>
      <vt:lpstr>What is Master UFO Program?  什么是卓越超连锁店主计划？</vt:lpstr>
      <vt:lpstr> In the UnFranchise Business, you can be :- 在超连锁事业里，你可以成为以下的三大类别：- </vt:lpstr>
      <vt:lpstr> What is a Master UFO? 什么是卓越超连锁店主计划？</vt:lpstr>
      <vt:lpstr>PowerPoint Presentation</vt:lpstr>
      <vt:lpstr>PowerPoint Presentation</vt:lpstr>
      <vt:lpstr>The Essence of the UFO Program 卓越超连锁店主的本质</vt:lpstr>
      <vt:lpstr>3 mths SYSTEM 三个月的系统</vt:lpstr>
      <vt:lpstr>Where to locate it: unFranchise.com  那里可以找到卓越超连锁店主计划？</vt:lpstr>
      <vt:lpstr>PowerPoint Presentation</vt:lpstr>
      <vt:lpstr>Criteria 标准</vt:lpstr>
      <vt:lpstr>PowerPoint Presentation</vt:lpstr>
      <vt:lpstr>PowerPoint Presentation</vt:lpstr>
      <vt:lpstr>Where to locate it: unFranchise.com 那里可以找到卓越超连锁店主计划？</vt:lpstr>
      <vt:lpstr>Where to monitor Progress?  在那里可以监控这个进展</vt:lpstr>
      <vt:lpstr>PowerPoint Presentation</vt:lpstr>
      <vt:lpstr>PowerPoint Presentation</vt:lpstr>
      <vt:lpstr>PowerPoint Presentation</vt:lpstr>
      <vt:lpstr>PowerPoint Presentation</vt:lpstr>
      <vt:lpstr>Key of Master UFO 卓越超连锁店主的主要关键</vt:lpstr>
      <vt:lpstr>PowerPoint Presentation</vt:lpstr>
      <vt:lpstr>Master UFO Recognition 卓越超连锁店主徽章</vt:lpstr>
      <vt:lpstr>Why Base 10 7 Strong? 为什么要有十个客户7、七人强 </vt:lpstr>
      <vt:lpstr>PowerPoint Presentation</vt:lpstr>
      <vt:lpstr>PowerPoint Presentation</vt:lpstr>
      <vt:lpstr>PowerPoint Presentation</vt:lpstr>
      <vt:lpstr>PowerPoint Presentation</vt:lpstr>
      <vt:lpstr>Just DO IT！ 做就对了！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lee</dc:creator>
  <cp:lastModifiedBy>jessica lee</cp:lastModifiedBy>
  <cp:revision>1</cp:revision>
  <dcterms:created xsi:type="dcterms:W3CDTF">2020-09-27T09:22:56Z</dcterms:created>
  <dcterms:modified xsi:type="dcterms:W3CDTF">2020-09-27T09:24:35Z</dcterms:modified>
</cp:coreProperties>
</file>